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0"/>
  </p:notesMasterIdLst>
  <p:sldIdLst>
    <p:sldId id="281" r:id="rId5"/>
    <p:sldId id="401" r:id="rId6"/>
    <p:sldId id="403" r:id="rId7"/>
    <p:sldId id="374" r:id="rId8"/>
    <p:sldId id="399" r:id="rId9"/>
    <p:sldId id="400" r:id="rId10"/>
    <p:sldId id="379" r:id="rId11"/>
    <p:sldId id="377" r:id="rId12"/>
    <p:sldId id="380" r:id="rId13"/>
    <p:sldId id="405" r:id="rId14"/>
    <p:sldId id="404" r:id="rId15"/>
    <p:sldId id="406" r:id="rId16"/>
    <p:sldId id="393" r:id="rId17"/>
    <p:sldId id="392" r:id="rId18"/>
    <p:sldId id="402" r:id="rId19"/>
    <p:sldId id="383" r:id="rId20"/>
    <p:sldId id="385" r:id="rId21"/>
    <p:sldId id="388" r:id="rId22"/>
    <p:sldId id="398" r:id="rId23"/>
    <p:sldId id="408" r:id="rId24"/>
    <p:sldId id="409" r:id="rId25"/>
    <p:sldId id="413" r:id="rId26"/>
    <p:sldId id="414" r:id="rId27"/>
    <p:sldId id="415" r:id="rId28"/>
    <p:sldId id="38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ight Section" id="{2FD02E06-F028-4B70-9B04-B12C952F402B}">
          <p14:sldIdLst>
            <p14:sldId id="281"/>
            <p14:sldId id="401"/>
            <p14:sldId id="403"/>
            <p14:sldId id="374"/>
            <p14:sldId id="399"/>
            <p14:sldId id="400"/>
            <p14:sldId id="379"/>
            <p14:sldId id="377"/>
            <p14:sldId id="380"/>
            <p14:sldId id="405"/>
            <p14:sldId id="404"/>
            <p14:sldId id="406"/>
            <p14:sldId id="393"/>
            <p14:sldId id="392"/>
            <p14:sldId id="402"/>
            <p14:sldId id="383"/>
            <p14:sldId id="385"/>
            <p14:sldId id="388"/>
            <p14:sldId id="398"/>
            <p14:sldId id="408"/>
            <p14:sldId id="409"/>
            <p14:sldId id="413"/>
            <p14:sldId id="414"/>
            <p14:sldId id="415"/>
            <p14:sldId id="387"/>
          </p14:sldIdLst>
        </p14:section>
        <p14:section name="Dark Section" id="{067F2AD2-BB3E-4F2A-8745-D46E0F291F79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2941"/>
    <a:srgbClr val="CDEAFF"/>
    <a:srgbClr val="EBCB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819991-2E82-42F6-8172-543A96D4BE0F}" v="2" dt="2026-03-04T08:42:52.3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ce Savage" userId="ad1a7f29-892b-4f18-aa79-d58b3d87d8f7" providerId="ADAL" clId="{A1FD6F53-5C29-4363-9271-B0B01C640610}"/>
    <pc:docChg chg="addSld delSld modSld modSection">
      <pc:chgData name="Grace Savage" userId="ad1a7f29-892b-4f18-aa79-d58b3d87d8f7" providerId="ADAL" clId="{A1FD6F53-5C29-4363-9271-B0B01C640610}" dt="2026-03-04T08:42:52.346" v="83" actId="20577"/>
      <pc:docMkLst>
        <pc:docMk/>
      </pc:docMkLst>
      <pc:sldChg chg="modSp mod">
        <pc:chgData name="Grace Savage" userId="ad1a7f29-892b-4f18-aa79-d58b3d87d8f7" providerId="ADAL" clId="{A1FD6F53-5C29-4363-9271-B0B01C640610}" dt="2026-03-04T08:41:33.456" v="21" actId="20577"/>
        <pc:sldMkLst>
          <pc:docMk/>
          <pc:sldMk cId="3846630329" sldId="377"/>
        </pc:sldMkLst>
        <pc:spChg chg="mod">
          <ac:chgData name="Grace Savage" userId="ad1a7f29-892b-4f18-aa79-d58b3d87d8f7" providerId="ADAL" clId="{A1FD6F53-5C29-4363-9271-B0B01C640610}" dt="2026-03-04T08:41:33.456" v="21" actId="20577"/>
          <ac:spMkLst>
            <pc:docMk/>
            <pc:sldMk cId="3846630329" sldId="377"/>
            <ac:spMk id="10" creationId="{0C80AF96-366B-9512-6088-09F97E1EE1B7}"/>
          </ac:spMkLst>
        </pc:spChg>
      </pc:sldChg>
      <pc:sldChg chg="modSp mod">
        <pc:chgData name="Grace Savage" userId="ad1a7f29-892b-4f18-aa79-d58b3d87d8f7" providerId="ADAL" clId="{A1FD6F53-5C29-4363-9271-B0B01C640610}" dt="2026-03-04T08:41:41.368" v="46" actId="20577"/>
        <pc:sldMkLst>
          <pc:docMk/>
          <pc:sldMk cId="1277564437" sldId="380"/>
        </pc:sldMkLst>
        <pc:spChg chg="mod">
          <ac:chgData name="Grace Savage" userId="ad1a7f29-892b-4f18-aa79-d58b3d87d8f7" providerId="ADAL" clId="{A1FD6F53-5C29-4363-9271-B0B01C640610}" dt="2026-03-04T08:41:41.368" v="46" actId="20577"/>
          <ac:spMkLst>
            <pc:docMk/>
            <pc:sldMk cId="1277564437" sldId="380"/>
            <ac:spMk id="10" creationId="{BEA3CFE3-7804-AAB0-5AC8-9AE36130D446}"/>
          </ac:spMkLst>
        </pc:spChg>
      </pc:sldChg>
      <pc:sldChg chg="del">
        <pc:chgData name="Grace Savage" userId="ad1a7f29-892b-4f18-aa79-d58b3d87d8f7" providerId="ADAL" clId="{A1FD6F53-5C29-4363-9271-B0B01C640610}" dt="2026-03-04T08:42:10.571" v="79" actId="47"/>
        <pc:sldMkLst>
          <pc:docMk/>
          <pc:sldMk cId="3253264152" sldId="382"/>
        </pc:sldMkLst>
      </pc:sldChg>
      <pc:sldChg chg="add">
        <pc:chgData name="Grace Savage" userId="ad1a7f29-892b-4f18-aa79-d58b3d87d8f7" providerId="ADAL" clId="{A1FD6F53-5C29-4363-9271-B0B01C640610}" dt="2026-03-04T08:42:31.640" v="80"/>
        <pc:sldMkLst>
          <pc:docMk/>
          <pc:sldMk cId="735747731" sldId="383"/>
        </pc:sldMkLst>
      </pc:sldChg>
      <pc:sldChg chg="add">
        <pc:chgData name="Grace Savage" userId="ad1a7f29-892b-4f18-aa79-d58b3d87d8f7" providerId="ADAL" clId="{A1FD6F53-5C29-4363-9271-B0B01C640610}" dt="2026-03-04T08:42:31.640" v="80"/>
        <pc:sldMkLst>
          <pc:docMk/>
          <pc:sldMk cId="1820094412" sldId="385"/>
        </pc:sldMkLst>
      </pc:sldChg>
      <pc:sldChg chg="add del">
        <pc:chgData name="Grace Savage" userId="ad1a7f29-892b-4f18-aa79-d58b3d87d8f7" providerId="ADAL" clId="{A1FD6F53-5C29-4363-9271-B0B01C640610}" dt="2026-03-04T08:42:43.510" v="82" actId="47"/>
        <pc:sldMkLst>
          <pc:docMk/>
          <pc:sldMk cId="4061287115" sldId="386"/>
        </pc:sldMkLst>
      </pc:sldChg>
      <pc:sldChg chg="add">
        <pc:chgData name="Grace Savage" userId="ad1a7f29-892b-4f18-aa79-d58b3d87d8f7" providerId="ADAL" clId="{A1FD6F53-5C29-4363-9271-B0B01C640610}" dt="2026-03-04T08:42:31.640" v="80"/>
        <pc:sldMkLst>
          <pc:docMk/>
          <pc:sldMk cId="1727022150" sldId="387"/>
        </pc:sldMkLst>
      </pc:sldChg>
      <pc:sldChg chg="add">
        <pc:chgData name="Grace Savage" userId="ad1a7f29-892b-4f18-aa79-d58b3d87d8f7" providerId="ADAL" clId="{A1FD6F53-5C29-4363-9271-B0B01C640610}" dt="2026-03-04T08:42:31.640" v="80"/>
        <pc:sldMkLst>
          <pc:docMk/>
          <pc:sldMk cId="2269993312" sldId="388"/>
        </pc:sldMkLst>
      </pc:sldChg>
      <pc:sldChg chg="add">
        <pc:chgData name="Grace Savage" userId="ad1a7f29-892b-4f18-aa79-d58b3d87d8f7" providerId="ADAL" clId="{A1FD6F53-5C29-4363-9271-B0B01C640610}" dt="2026-03-04T08:42:31.640" v="80"/>
        <pc:sldMkLst>
          <pc:docMk/>
          <pc:sldMk cId="2742878459" sldId="392"/>
        </pc:sldMkLst>
      </pc:sldChg>
      <pc:sldChg chg="add">
        <pc:chgData name="Grace Savage" userId="ad1a7f29-892b-4f18-aa79-d58b3d87d8f7" providerId="ADAL" clId="{A1FD6F53-5C29-4363-9271-B0B01C640610}" dt="2026-03-04T08:42:31.640" v="80"/>
        <pc:sldMkLst>
          <pc:docMk/>
          <pc:sldMk cId="1106318736" sldId="393"/>
        </pc:sldMkLst>
      </pc:sldChg>
      <pc:sldChg chg="add">
        <pc:chgData name="Grace Savage" userId="ad1a7f29-892b-4f18-aa79-d58b3d87d8f7" providerId="ADAL" clId="{A1FD6F53-5C29-4363-9271-B0B01C640610}" dt="2026-03-04T08:42:31.640" v="80"/>
        <pc:sldMkLst>
          <pc:docMk/>
          <pc:sldMk cId="1740711057" sldId="398"/>
        </pc:sldMkLst>
      </pc:sldChg>
      <pc:sldChg chg="add">
        <pc:chgData name="Grace Savage" userId="ad1a7f29-892b-4f18-aa79-d58b3d87d8f7" providerId="ADAL" clId="{A1FD6F53-5C29-4363-9271-B0B01C640610}" dt="2026-03-04T08:42:31.640" v="80"/>
        <pc:sldMkLst>
          <pc:docMk/>
          <pc:sldMk cId="525262362" sldId="402"/>
        </pc:sldMkLst>
      </pc:sldChg>
      <pc:sldChg chg="del">
        <pc:chgData name="Grace Savage" userId="ad1a7f29-892b-4f18-aa79-d58b3d87d8f7" providerId="ADAL" clId="{A1FD6F53-5C29-4363-9271-B0B01C640610}" dt="2026-03-04T08:42:05.018" v="78" actId="47"/>
        <pc:sldMkLst>
          <pc:docMk/>
          <pc:sldMk cId="3258831440" sldId="402"/>
        </pc:sldMkLst>
      </pc:sldChg>
      <pc:sldChg chg="modSp mod">
        <pc:chgData name="Grace Savage" userId="ad1a7f29-892b-4f18-aa79-d58b3d87d8f7" providerId="ADAL" clId="{A1FD6F53-5C29-4363-9271-B0B01C640610}" dt="2026-03-04T08:41:56.774" v="77" actId="20577"/>
        <pc:sldMkLst>
          <pc:docMk/>
          <pc:sldMk cId="3444770017" sldId="403"/>
        </pc:sldMkLst>
        <pc:spChg chg="mod">
          <ac:chgData name="Grace Savage" userId="ad1a7f29-892b-4f18-aa79-d58b3d87d8f7" providerId="ADAL" clId="{A1FD6F53-5C29-4363-9271-B0B01C640610}" dt="2026-03-04T08:41:56.774" v="77" actId="20577"/>
          <ac:spMkLst>
            <pc:docMk/>
            <pc:sldMk cId="3444770017" sldId="403"/>
            <ac:spMk id="2" creationId="{ABAB655C-8B77-6819-7AE4-1FAFB3B988E9}"/>
          </ac:spMkLst>
        </pc:spChg>
      </pc:sldChg>
      <pc:sldChg chg="add del">
        <pc:chgData name="Grace Savage" userId="ad1a7f29-892b-4f18-aa79-d58b3d87d8f7" providerId="ADAL" clId="{A1FD6F53-5C29-4363-9271-B0B01C640610}" dt="2026-03-04T08:42:36.470" v="81" actId="47"/>
        <pc:sldMkLst>
          <pc:docMk/>
          <pc:sldMk cId="774126949" sldId="407"/>
        </pc:sldMkLst>
      </pc:sldChg>
      <pc:sldChg chg="add">
        <pc:chgData name="Grace Savage" userId="ad1a7f29-892b-4f18-aa79-d58b3d87d8f7" providerId="ADAL" clId="{A1FD6F53-5C29-4363-9271-B0B01C640610}" dt="2026-03-04T08:42:31.640" v="80"/>
        <pc:sldMkLst>
          <pc:docMk/>
          <pc:sldMk cId="2102372982" sldId="408"/>
        </pc:sldMkLst>
      </pc:sldChg>
      <pc:sldChg chg="modSp add modAnim">
        <pc:chgData name="Grace Savage" userId="ad1a7f29-892b-4f18-aa79-d58b3d87d8f7" providerId="ADAL" clId="{A1FD6F53-5C29-4363-9271-B0B01C640610}" dt="2026-03-04T08:42:52.346" v="83" actId="20577"/>
        <pc:sldMkLst>
          <pc:docMk/>
          <pc:sldMk cId="1298087527" sldId="409"/>
        </pc:sldMkLst>
        <pc:spChg chg="mod">
          <ac:chgData name="Grace Savage" userId="ad1a7f29-892b-4f18-aa79-d58b3d87d8f7" providerId="ADAL" clId="{A1FD6F53-5C29-4363-9271-B0B01C640610}" dt="2026-03-04T08:42:52.346" v="83" actId="20577"/>
          <ac:spMkLst>
            <pc:docMk/>
            <pc:sldMk cId="1298087527" sldId="409"/>
            <ac:spMk id="11" creationId="{E304B4BC-41F3-BD87-C30E-06217A100462}"/>
          </ac:spMkLst>
        </pc:spChg>
      </pc:sldChg>
      <pc:sldChg chg="add">
        <pc:chgData name="Grace Savage" userId="ad1a7f29-892b-4f18-aa79-d58b3d87d8f7" providerId="ADAL" clId="{A1FD6F53-5C29-4363-9271-B0B01C640610}" dt="2026-03-04T08:42:31.640" v="80"/>
        <pc:sldMkLst>
          <pc:docMk/>
          <pc:sldMk cId="1726587186" sldId="413"/>
        </pc:sldMkLst>
      </pc:sldChg>
      <pc:sldChg chg="add">
        <pc:chgData name="Grace Savage" userId="ad1a7f29-892b-4f18-aa79-d58b3d87d8f7" providerId="ADAL" clId="{A1FD6F53-5C29-4363-9271-B0B01C640610}" dt="2026-03-04T08:42:31.640" v="80"/>
        <pc:sldMkLst>
          <pc:docMk/>
          <pc:sldMk cId="3494789066" sldId="414"/>
        </pc:sldMkLst>
      </pc:sldChg>
      <pc:sldChg chg="add">
        <pc:chgData name="Grace Savage" userId="ad1a7f29-892b-4f18-aa79-d58b3d87d8f7" providerId="ADAL" clId="{A1FD6F53-5C29-4363-9271-B0B01C640610}" dt="2026-03-04T08:42:31.640" v="80"/>
        <pc:sldMkLst>
          <pc:docMk/>
          <pc:sldMk cId="2128249316" sldId="41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Brown LL" panose="020B0504010101010104" pitchFamily="34" charset="77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Brown LL" panose="020B0504010101010104" pitchFamily="34" charset="77"/>
              </a:defRPr>
            </a:lvl1pPr>
          </a:lstStyle>
          <a:p>
            <a:fld id="{791B5B8C-8414-4FEA-80AA-59A5DF9B5F3C}" type="datetimeFigureOut">
              <a:rPr lang="en-GB" smtClean="0"/>
              <a:pPr/>
              <a:t>04/03/2026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Brown LL" panose="020B0504010101010104" pitchFamily="34" charset="77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Brown LL" panose="020B0504010101010104" pitchFamily="34" charset="77"/>
              </a:defRPr>
            </a:lvl1pPr>
          </a:lstStyle>
          <a:p>
            <a:fld id="{6982A280-8216-4CD1-B679-84D6B1BBB84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309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Brown LL" panose="020B0504010101010104" pitchFamily="34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Brown LL" panose="020B0504010101010104" pitchFamily="34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Brown LL" panose="020B0504010101010104" pitchFamily="34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Brown LL" panose="020B0504010101010104" pitchFamily="34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Brown LL" panose="020B0504010101010104" pitchFamily="34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08AAF-97DE-F1F0-543A-419A64268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4303AC-8B2A-E083-EB10-A2F2B45772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2957DC-E2D9-71D8-0CC6-AA43A7A1F2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55741-EB7F-9335-483E-04D3933776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2A280-8216-4CD1-B679-84D6B1BBB84D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423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E9C5F-3E7C-FAE2-A819-0C578DA6D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9139CA-492D-2887-9A4C-2683F202C6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179A8D-2FDD-A42F-36CC-C01EDB6449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02E993-9357-FDC6-F76F-3AD5916284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2A280-8216-4CD1-B679-84D6B1BBB84D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819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E5CA2-C572-021D-E3B8-3D7E3C110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B6E926-55DA-C372-C604-BF3E922F74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EBDBCC-27DE-1844-B23C-25C16CD1A4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According to Ebbinghaus’ research, when you learn something for the first time — say, in a lesson — you forget up to 85% of it within 24 hours if you don’t revisit </a:t>
            </a:r>
            <a:r>
              <a:rPr lang="en-GB" dirty="0" err="1"/>
              <a:t>it.Not</a:t>
            </a:r>
            <a:r>
              <a:rPr lang="en-GB" dirty="0"/>
              <a:t> because you’re </a:t>
            </a:r>
            <a:r>
              <a:rPr lang="en-GB" dirty="0" err="1"/>
              <a:t>lazy.Not</a:t>
            </a:r>
            <a:r>
              <a:rPr lang="en-GB" dirty="0"/>
              <a:t> because you’re bad at revision. But because that’s how the human brain works.</a:t>
            </a:r>
          </a:p>
          <a:p>
            <a:pPr fontAlgn="t"/>
            <a:r>
              <a:rPr lang="en-GB" sz="1200" b="0" i="0" kern="1200" dirty="0">
                <a:solidFill>
                  <a:schemeClr val="tx1"/>
                </a:solidFill>
                <a:effectLst/>
                <a:latin typeface="Brown LL" panose="020B0504010101010104" pitchFamily="34" charset="77"/>
                <a:ea typeface="+mn-ea"/>
                <a:cs typeface="+mn-cs"/>
              </a:rPr>
              <a:t>Think of your lessons as 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Brown LL" panose="020B0504010101010104" pitchFamily="34" charset="77"/>
                <a:ea typeface="+mn-ea"/>
                <a:cs typeface="+mn-cs"/>
              </a:rPr>
              <a:t>the first time information enters your brain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Brown LL" panose="020B0504010101010104" pitchFamily="34" charset="77"/>
                <a:ea typeface="+mn-ea"/>
                <a:cs typeface="+mn-cs"/>
              </a:rPr>
              <a:t>.</a:t>
            </a:r>
          </a:p>
          <a:p>
            <a:pPr fontAlgn="t"/>
            <a:r>
              <a:rPr lang="en-GB" sz="1200" b="0" i="0" kern="1200" dirty="0">
                <a:solidFill>
                  <a:schemeClr val="tx1"/>
                </a:solidFill>
                <a:effectLst/>
                <a:latin typeface="Brown LL" panose="020B0504010101010104" pitchFamily="34" charset="77"/>
                <a:ea typeface="+mn-ea"/>
                <a:cs typeface="+mn-cs"/>
              </a:rPr>
              <a:t>You learn it. You understand it. It makes sense.</a:t>
            </a:r>
          </a:p>
          <a:p>
            <a:pPr fontAlgn="t"/>
            <a:r>
              <a:rPr lang="en-GB" sz="1200" b="0" i="0" kern="1200" dirty="0">
                <a:solidFill>
                  <a:schemeClr val="tx1"/>
                </a:solidFill>
                <a:effectLst/>
                <a:latin typeface="Brown LL" panose="020B0504010101010104" pitchFamily="34" charset="77"/>
                <a:ea typeface="+mn-ea"/>
                <a:cs typeface="+mn-cs"/>
              </a:rPr>
              <a:t>But if you don’t look at that information again, the forgetting curve kicks in immediately.</a:t>
            </a:r>
          </a:p>
          <a:p>
            <a:pPr fontAlgn="t"/>
            <a:r>
              <a:rPr lang="en-GB" sz="1200" b="0" i="0" kern="1200" dirty="0">
                <a:solidFill>
                  <a:schemeClr val="tx1"/>
                </a:solidFill>
                <a:effectLst/>
                <a:latin typeface="Brown LL" panose="020B0504010101010104" pitchFamily="34" charset="77"/>
                <a:ea typeface="+mn-ea"/>
                <a:cs typeface="+mn-cs"/>
              </a:rPr>
              <a:t>That’s why, by the time you get to the end of the unit, the topic test, or your Year 10 PPEs, you often say things like:</a:t>
            </a:r>
          </a:p>
          <a:p>
            <a:pPr fontAlgn="t"/>
            <a:r>
              <a:rPr lang="en-GB" sz="1200" b="0" i="1" kern="1200" dirty="0">
                <a:solidFill>
                  <a:schemeClr val="tx1"/>
                </a:solidFill>
                <a:effectLst/>
                <a:latin typeface="Brown LL" panose="020B0504010101010104" pitchFamily="34" charset="77"/>
                <a:ea typeface="+mn-ea"/>
                <a:cs typeface="+mn-cs"/>
              </a:rPr>
              <a:t>‘I remember doing this… but I don’t remember HOW to do this.’</a:t>
            </a:r>
            <a:endParaRPr lang="en-GB" sz="1200" b="0" i="0" kern="1200" dirty="0">
              <a:solidFill>
                <a:schemeClr val="tx1"/>
              </a:solidFill>
              <a:effectLst/>
              <a:latin typeface="Brown LL" panose="020B0504010101010104" pitchFamily="34" charset="77"/>
              <a:ea typeface="+mn-ea"/>
              <a:cs typeface="+mn-cs"/>
            </a:endParaRPr>
          </a:p>
          <a:p>
            <a:pPr fontAlgn="t"/>
            <a:r>
              <a:rPr lang="en-GB" sz="1200" b="0" i="0" kern="1200" dirty="0">
                <a:solidFill>
                  <a:schemeClr val="tx1"/>
                </a:solidFill>
                <a:effectLst/>
                <a:latin typeface="Brown LL" panose="020B0504010101010104" pitchFamily="34" charset="77"/>
                <a:ea typeface="+mn-ea"/>
                <a:cs typeface="+mn-cs"/>
              </a:rPr>
              <a:t>That’s exactly the forgetting curve in action</a:t>
            </a:r>
          </a:p>
          <a:p>
            <a:pPr fontAlgn="t"/>
            <a:r>
              <a:rPr lang="en-GB" sz="1200" b="0" i="0" kern="1200" dirty="0">
                <a:solidFill>
                  <a:schemeClr val="tx1"/>
                </a:solidFill>
                <a:effectLst/>
                <a:latin typeface="Brown LL" panose="020B0504010101010104" pitchFamily="34" charset="77"/>
                <a:ea typeface="+mn-ea"/>
                <a:cs typeface="+mn-cs"/>
              </a:rPr>
              <a:t>So when we encourage you to take PPEs seriously — in Year 10 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Brown LL" panose="020B0504010101010104" pitchFamily="34" charset="77"/>
                <a:ea typeface="+mn-ea"/>
                <a:cs typeface="+mn-cs"/>
              </a:rPr>
              <a:t>and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Brown LL" panose="020B0504010101010104" pitchFamily="34" charset="77"/>
                <a:ea typeface="+mn-ea"/>
                <a:cs typeface="+mn-cs"/>
              </a:rPr>
              <a:t> Year 11 — it’s not because we care about the grades on that piece of paper.</a:t>
            </a:r>
          </a:p>
          <a:p>
            <a:pPr fontAlgn="t"/>
            <a:r>
              <a:rPr lang="en-GB" sz="1200" b="0" i="0" kern="1200" dirty="0">
                <a:solidFill>
                  <a:schemeClr val="tx1"/>
                </a:solidFill>
                <a:effectLst/>
                <a:latin typeface="Brown LL" panose="020B0504010101010104" pitchFamily="34" charset="77"/>
                <a:ea typeface="+mn-ea"/>
                <a:cs typeface="+mn-cs"/>
              </a:rPr>
              <a:t>It’s because every time you revise, you’re beating the forgetting curve.</a:t>
            </a:r>
          </a:p>
          <a:p>
            <a:pPr fontAlgn="t"/>
            <a:r>
              <a:rPr lang="en-GB" sz="1200" b="0" i="0" kern="1200" dirty="0">
                <a:solidFill>
                  <a:schemeClr val="tx1"/>
                </a:solidFill>
                <a:effectLst/>
                <a:latin typeface="Brown LL" panose="020B0504010101010104" pitchFamily="34" charset="77"/>
                <a:ea typeface="+mn-ea"/>
                <a:cs typeface="+mn-cs"/>
              </a:rPr>
              <a:t>Every revision cycle makes the real GCSEs easier.</a:t>
            </a:r>
          </a:p>
          <a:p>
            <a:pPr fontAlgn="t"/>
            <a:r>
              <a:rPr lang="en-GB" sz="1200" b="0" i="0" kern="1200" dirty="0">
                <a:solidFill>
                  <a:schemeClr val="tx1"/>
                </a:solidFill>
                <a:effectLst/>
                <a:latin typeface="Brown LL" panose="020B0504010101010104" pitchFamily="34" charset="77"/>
                <a:ea typeface="+mn-ea"/>
                <a:cs typeface="+mn-cs"/>
              </a:rPr>
              <a:t>Your lessons are the first layer.</a:t>
            </a:r>
            <a:br>
              <a:rPr lang="en-GB" sz="1200" b="0" i="0" kern="1200" dirty="0">
                <a:solidFill>
                  <a:schemeClr val="tx1"/>
                </a:solidFill>
                <a:effectLst/>
                <a:latin typeface="Brown LL" panose="020B0504010101010104" pitchFamily="34" charset="77"/>
                <a:ea typeface="+mn-ea"/>
                <a:cs typeface="+mn-cs"/>
              </a:rPr>
            </a:br>
            <a:r>
              <a:rPr lang="en-GB" sz="1200" b="0" i="0" kern="1200" dirty="0">
                <a:solidFill>
                  <a:schemeClr val="tx1"/>
                </a:solidFill>
                <a:effectLst/>
                <a:latin typeface="Brown LL" panose="020B0504010101010104" pitchFamily="34" charset="77"/>
                <a:ea typeface="+mn-ea"/>
                <a:cs typeface="+mn-cs"/>
              </a:rPr>
              <a:t>Year 10 PPE revision is the second layer.</a:t>
            </a:r>
            <a:br>
              <a:rPr lang="en-GB" sz="1200" b="0" i="0" kern="1200" dirty="0">
                <a:solidFill>
                  <a:schemeClr val="tx1"/>
                </a:solidFill>
                <a:effectLst/>
                <a:latin typeface="Brown LL" panose="020B0504010101010104" pitchFamily="34" charset="77"/>
                <a:ea typeface="+mn-ea"/>
                <a:cs typeface="+mn-cs"/>
              </a:rPr>
            </a:br>
            <a:r>
              <a:rPr lang="en-GB" sz="1200" b="0" i="0" kern="1200" dirty="0">
                <a:solidFill>
                  <a:schemeClr val="tx1"/>
                </a:solidFill>
                <a:effectLst/>
                <a:latin typeface="Brown LL" panose="020B0504010101010104" pitchFamily="34" charset="77"/>
                <a:ea typeface="+mn-ea"/>
                <a:cs typeface="+mn-cs"/>
              </a:rPr>
              <a:t>Year 11 Autumn PPE revision is the third layer.</a:t>
            </a:r>
            <a:br>
              <a:rPr lang="en-GB" sz="1200" b="0" i="0" kern="1200" dirty="0">
                <a:solidFill>
                  <a:schemeClr val="tx1"/>
                </a:solidFill>
                <a:effectLst/>
                <a:latin typeface="Brown LL" panose="020B0504010101010104" pitchFamily="34" charset="77"/>
                <a:ea typeface="+mn-ea"/>
                <a:cs typeface="+mn-cs"/>
              </a:rPr>
            </a:br>
            <a:r>
              <a:rPr lang="en-GB" sz="1200" b="0" i="0" kern="1200" dirty="0">
                <a:solidFill>
                  <a:schemeClr val="tx1"/>
                </a:solidFill>
                <a:effectLst/>
                <a:latin typeface="Brown LL" panose="020B0504010101010104" pitchFamily="34" charset="77"/>
                <a:ea typeface="+mn-ea"/>
                <a:cs typeface="+mn-cs"/>
              </a:rPr>
              <a:t>GCSE revision is the final layer.</a:t>
            </a:r>
          </a:p>
          <a:p>
            <a:pPr fontAlgn="t"/>
            <a:r>
              <a:rPr lang="en-GB" sz="1200" b="1" i="0" kern="1200" dirty="0">
                <a:solidFill>
                  <a:schemeClr val="tx1"/>
                </a:solidFill>
                <a:effectLst/>
                <a:latin typeface="Brown LL" panose="020B0504010101010104" pitchFamily="34" charset="77"/>
                <a:ea typeface="+mn-ea"/>
                <a:cs typeface="+mn-cs"/>
              </a:rPr>
              <a:t>That’s how you build a memory that lasts long enough to get you the grades you want.</a:t>
            </a:r>
            <a:endParaRPr lang="en-GB" sz="1200" b="0" i="0" kern="1200" dirty="0">
              <a:solidFill>
                <a:schemeClr val="tx1"/>
              </a:solidFill>
              <a:effectLst/>
              <a:latin typeface="Brown LL" panose="020B0504010101010104" pitchFamily="34" charset="77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F573A4-4CF8-B92A-58CF-6EEB1D6EA0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2A280-8216-4CD1-B679-84D6B1BBB84D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0094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59C47-04BB-4CA1-557F-A84010A4A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093C91-AF6F-CE23-8BB3-68ECBC999E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F9A36D-EBCF-2FBA-50EF-1501F1339E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13950-6C99-152F-3BAA-04A017534F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2A280-8216-4CD1-B679-84D6B1BBB84D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9479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B9C64-1613-695C-DCE0-1B45B01D4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55BFB5-0CC1-56D8-3D6F-8A74948B2A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6B661C-DC8F-20F0-81A7-51C9FF0F4A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With the right habits, support, and mindset, every student can succeed.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4F8E04-0CF9-E7A4-82BF-17D4655530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2A280-8216-4CD1-B679-84D6B1BBB84D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2041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ECD9F-4FE2-CB07-2F68-ECAFB1B2D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B73D6A-7689-C3E5-5743-E4B0964106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6575F6-7118-580B-36F4-6728C2B711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Talk through equipment / expectations / silent line 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3B4CDB-1DC9-F89F-57A2-B61FFF9B10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2A280-8216-4CD1-B679-84D6B1BBB84D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8962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F09B9C-25F9-C582-45AF-5F483B79B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9EEFD8-F833-0BBA-3B88-F593E4DC3A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0FD46F-EF7C-54AA-DC10-BD59889B95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60138-48D3-B6D7-3F76-77455E9AEC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2A280-8216-4CD1-B679-84D6B1BBB84D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7301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C8FA42-6C92-FC8A-AE5E-3C7D41ED6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A7882B-CDCC-8D04-F882-786C0C5058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C0BB35-084C-7A16-02F5-D704E4E9A5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AC7ACA-A3A1-F7B0-CEF9-76B4B55425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2A280-8216-4CD1-B679-84D6B1BBB84D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0683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1796F-7747-7636-159F-18102BC03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98928D-8CBB-C96A-473C-2AF185C20B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178F52-1C24-D7E6-712F-DEA757E686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State no phones during revision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890CCD-49AF-D8D5-5BFE-703488D2A1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2A280-8216-4CD1-B679-84D6B1BBB84D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9645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8E073-6607-FA18-2B52-5C16D9D37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D797F0-8997-8DDF-B799-E1685EE1A6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77B511-99C8-6A17-3715-F72B04EB34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47CAD2-E504-5680-F2FE-CD892F2A57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2A280-8216-4CD1-B679-84D6B1BBB84D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5610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147655-078B-6FD2-793D-605AA1147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C202FF-A1B0-3341-09FF-398468DD09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08A3D9-FEED-B9D0-643C-9E9A7DE88F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954B92-DB54-E394-A167-6FA99DC8D2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2A280-8216-4CD1-B679-84D6B1BBB84D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03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10C1F-5ADC-C60D-C7BD-CFC2F47DF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BE17C6-90BA-027C-2854-98E97FDDE3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9ADF34-68BF-6057-E818-E32227942A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1506DE-0F7E-54DF-FCEA-387706FAE1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2A280-8216-4CD1-B679-84D6B1BBB84D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1845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F2A18-D391-3230-001B-1A657B2D3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F3D7F1-F3B1-490F-49C2-3C8C5A7484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6CCB15-FC53-145F-9722-8ABD47102B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CSS – 2 minutes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A0BBCD-5E81-DE73-A3AB-8C7A8366B1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2A280-8216-4CD1-B679-84D6B1BBB84D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1553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CEB95-40C7-545B-1A7A-2A91842AF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3C7755-A093-32BC-D4C7-089FBF0BA4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BE3E21-7979-477E-7E69-AFE33404F2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CSS – 2 minutes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BFEEAD-B64A-B170-0CA6-D4CF3A6C00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2A280-8216-4CD1-B679-84D6B1BBB84D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2907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719CE-BDF9-5220-C208-60C87E2D3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8B44AC-8BF4-0E39-99B9-709044BB29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4A143D-ABA1-1D18-D4E1-D590F8395D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CSS – 2 minutes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A4274A-2EAA-9466-A030-EDF1DAE4E8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2A280-8216-4CD1-B679-84D6B1BBB84D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1610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B22562-5947-023C-427C-C0FDF1F6F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4AD07A-70A0-8ECC-3DE8-CACD5EFDFB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8119B2-E530-4625-AC53-9D8C381140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CSS – 2 minutes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0E6207-69CB-DD83-72C4-D393096502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2A280-8216-4CD1-B679-84D6B1BBB84D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5566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7B1B2-BB34-4224-1A0A-22B0BA624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7C0B6C-90CE-6552-5A25-3CD3A7CF36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F24905-E97C-3757-2068-13267FA7F0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CSS – 2 minutes</a:t>
            </a:r>
          </a:p>
          <a:p>
            <a:endParaRPr lang="en-GB"/>
          </a:p>
          <a:p>
            <a:r>
              <a:rPr lang="en-GB"/>
              <a:t>Remind we are here to support your child and how to contact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735B71-5CF0-722B-15DA-FABF9CEC9A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2A280-8216-4CD1-B679-84D6B1BBB84D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000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46EA4-0AA9-D298-B0D4-D170E70B8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73B908-2CB3-D395-6E61-73729716E9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6D5726-7E85-EDC6-D561-42C60DF9D2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AD34A-B5F1-0604-860B-F217D9504F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2A280-8216-4CD1-B679-84D6B1BBB84D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89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048A0-2CF4-453F-A38E-C946162E4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90531D-CD50-8042-3802-E050C43032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43883B-4C1F-8266-EB26-0C99DAD597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3D632A-8CE2-3A3F-5C9F-115059012F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2A280-8216-4CD1-B679-84D6B1BBB84D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996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761547-D67A-8988-FD2E-527AE4AB9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DBA5B6-2935-79DC-BE5B-A010809B09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6E4167-87E2-3719-78AE-ED18FE8D4A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2AEFD4-C2F8-A752-1539-C2AE7C9C6E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2A280-8216-4CD1-B679-84D6B1BBB84D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767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D9C20-23AA-01BB-C116-44F51E06C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2931B3-93D7-C89F-0C4F-4F9C050911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93161B-D776-BB6E-6C67-2FCFD81721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39BE56-0DE7-066E-04CD-28383506F8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2A280-8216-4CD1-B679-84D6B1BBB84D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541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E2EA6-1C28-66AE-10A5-DB4ECBE6B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26EA2F-11C9-0871-34C2-50283C777F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583D12-0511-3E83-04EE-94407F5CCE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Effective – tests specific piece of knowledge (definition of technique)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6CB37A-2776-12FB-E7FE-D2BA34A7A2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2A280-8216-4CD1-B679-84D6B1BBB84D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215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FF5794-D712-F8E9-5C95-94E39614D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6F7933-E6FF-ADAF-3393-88732CA5E8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EE074C-3ADC-A46A-AE9D-7B358FEB7D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 – effective – too much to check knowledge, overloaded. Not a precise question / knowledge check</a:t>
            </a:r>
          </a:p>
          <a:p>
            <a:r>
              <a:rPr lang="en-GB" dirty="0"/>
              <a:t>To improve – split into 3 flashcards, one for definition, one for benefits, one for sporting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7F9FF7-5101-DFC2-2806-B917D0CEED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2A280-8216-4CD1-B679-84D6B1BBB84D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085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46937-1D2E-36B4-A4CA-207992B99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5561DC-2785-C640-D7F7-DE0E6720DC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6E98E9-6840-F84D-35C4-3171E9E557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the English handout of the knowledge organiser to find information – link with checking off on a PLC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5AE00-8A7A-DFA8-C61F-5DCB451CED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2A280-8216-4CD1-B679-84D6B1BBB84D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19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1B29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E878FD8-FDDA-0953-D1AF-638B21FB0F6C}"/>
              </a:ext>
            </a:extLst>
          </p:cNvPr>
          <p:cNvGrpSpPr/>
          <p:nvPr userDrawn="1"/>
        </p:nvGrpSpPr>
        <p:grpSpPr>
          <a:xfrm>
            <a:off x="11102340" y="-48061"/>
            <a:ext cx="1089660" cy="6931069"/>
            <a:chOff x="11102340" y="-48061"/>
            <a:chExt cx="1089660" cy="6931069"/>
          </a:xfrm>
        </p:grpSpPr>
        <p:pic>
          <p:nvPicPr>
            <p:cNvPr id="12" name="Picture 11" descr="A yellow and black logo&#10;&#10;AI-generated content may be incorrect.">
              <a:extLst>
                <a:ext uri="{FF2B5EF4-FFF2-40B4-BE49-F238E27FC236}">
                  <a16:creationId xmlns:a16="http://schemas.microsoft.com/office/drawing/2014/main" id="{2FE5FF34-C11E-F47B-E2BD-2A8EDDFB59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563"/>
            <a:stretch>
              <a:fillRect/>
            </a:stretch>
          </p:blipFill>
          <p:spPr>
            <a:xfrm rot="16200000">
              <a:off x="10943590" y="110689"/>
              <a:ext cx="1407160" cy="1089660"/>
            </a:xfrm>
            <a:prstGeom prst="rect">
              <a:avLst/>
            </a:prstGeom>
            <a:effectLst/>
          </p:spPr>
        </p:pic>
        <p:pic>
          <p:nvPicPr>
            <p:cNvPr id="13" name="Picture 12" descr="A yellow and black logo&#10;&#10;AI-generated content may be incorrect.">
              <a:extLst>
                <a:ext uri="{FF2B5EF4-FFF2-40B4-BE49-F238E27FC236}">
                  <a16:creationId xmlns:a16="http://schemas.microsoft.com/office/drawing/2014/main" id="{C7BFFDF3-6F9E-5A1E-9998-57F5A0341C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563"/>
            <a:stretch>
              <a:fillRect/>
            </a:stretch>
          </p:blipFill>
          <p:spPr>
            <a:xfrm rot="16200000">
              <a:off x="10943590" y="1495734"/>
              <a:ext cx="1407160" cy="1089660"/>
            </a:xfrm>
            <a:prstGeom prst="rect">
              <a:avLst/>
            </a:prstGeom>
            <a:effectLst/>
          </p:spPr>
        </p:pic>
        <p:pic>
          <p:nvPicPr>
            <p:cNvPr id="14" name="Picture 13" descr="A yellow and black logo&#10;&#10;AI-generated content may be incorrect.">
              <a:extLst>
                <a:ext uri="{FF2B5EF4-FFF2-40B4-BE49-F238E27FC236}">
                  <a16:creationId xmlns:a16="http://schemas.microsoft.com/office/drawing/2014/main" id="{0EC4B0CE-4960-E87C-319A-8CD9A2D9A3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563"/>
            <a:stretch>
              <a:fillRect/>
            </a:stretch>
          </p:blipFill>
          <p:spPr>
            <a:xfrm rot="16200000">
              <a:off x="10943590" y="2870772"/>
              <a:ext cx="1407160" cy="1089660"/>
            </a:xfrm>
            <a:prstGeom prst="rect">
              <a:avLst/>
            </a:prstGeom>
            <a:effectLst/>
          </p:spPr>
        </p:pic>
        <p:pic>
          <p:nvPicPr>
            <p:cNvPr id="15" name="Picture 14" descr="A yellow and black logo&#10;&#10;AI-generated content may be incorrect.">
              <a:extLst>
                <a:ext uri="{FF2B5EF4-FFF2-40B4-BE49-F238E27FC236}">
                  <a16:creationId xmlns:a16="http://schemas.microsoft.com/office/drawing/2014/main" id="{EE5FAA11-254B-1655-E786-0CD760D2A5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563"/>
            <a:stretch>
              <a:fillRect/>
            </a:stretch>
          </p:blipFill>
          <p:spPr>
            <a:xfrm rot="16200000">
              <a:off x="10943590" y="4252685"/>
              <a:ext cx="1407160" cy="1089660"/>
            </a:xfrm>
            <a:prstGeom prst="rect">
              <a:avLst/>
            </a:prstGeom>
            <a:effectLst/>
          </p:spPr>
        </p:pic>
        <p:pic>
          <p:nvPicPr>
            <p:cNvPr id="16" name="Picture 15" descr="A yellow and black logo&#10;&#10;AI-generated content may be incorrect.">
              <a:extLst>
                <a:ext uri="{FF2B5EF4-FFF2-40B4-BE49-F238E27FC236}">
                  <a16:creationId xmlns:a16="http://schemas.microsoft.com/office/drawing/2014/main" id="{C347580A-F4C3-D040-3356-EE35857789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563"/>
            <a:stretch>
              <a:fillRect/>
            </a:stretch>
          </p:blipFill>
          <p:spPr>
            <a:xfrm rot="16200000">
              <a:off x="10943590" y="5634598"/>
              <a:ext cx="1407160" cy="1089660"/>
            </a:xfrm>
            <a:prstGeom prst="rect">
              <a:avLst/>
            </a:prstGeom>
            <a:effectLst/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A0E3F24-BC39-6FFA-45E3-03C922E3F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EBCB7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7EF103-D8CC-3BC0-9352-63DEB7B34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1C9B3-2133-F983-3557-2595748CE3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6356350"/>
            <a:ext cx="2743200" cy="365125"/>
          </a:xfrm>
        </p:spPr>
        <p:txBody>
          <a:bodyPr/>
          <a:lstStyle>
            <a:lvl1pPr>
              <a:defRPr>
                <a:solidFill>
                  <a:srgbClr val="CDEAFF"/>
                </a:solidFill>
              </a:defRPr>
            </a:lvl1pPr>
          </a:lstStyle>
          <a:p>
            <a:fld id="{415F47C6-47EF-124E-A395-1D3193D0122D}" type="datetime2">
              <a:rPr lang="en-GB" smtClean="0"/>
              <a:t>Wednesday, 04 March 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E5391-88AA-7250-B0C3-7E8473C4E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DEA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CC2A5-AFDF-6006-6676-967572F3D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743200" cy="365125"/>
          </a:xfrm>
        </p:spPr>
        <p:txBody>
          <a:bodyPr/>
          <a:lstStyle>
            <a:lvl1pPr>
              <a:defRPr>
                <a:solidFill>
                  <a:srgbClr val="CDEAFF"/>
                </a:solidFill>
              </a:defRPr>
            </a:lvl1pPr>
          </a:lstStyle>
          <a:p>
            <a:fld id="{28A81A14-46CD-45BB-9792-6E9D6D95560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24CC8D61-B523-1F1F-E97B-F3150E6CD6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25362" y="655003"/>
            <a:ext cx="2142000" cy="10620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028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8C1E0-EE8D-2F24-EC03-0DDA7F954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3233B-F0D3-CA2E-E1CC-5AED06479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CCC74E-1684-DBBD-EB39-7623161B3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E1927D-C5B2-009E-D4AE-FEB58264F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238A8-7ABF-A94F-9205-8B38FD32E66D}" type="datetime2">
              <a:rPr lang="en-GB" smtClean="0"/>
              <a:t>Wednesday, 04 March 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25F53C-A1D4-FD67-CEB1-D5F55CFC9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E776D4-F7FA-81B3-FE9D-8F7AAC84C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1A14-46CD-45BB-9792-6E9D6D9556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036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505FE-728A-4CB8-7EDD-615A655FA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EA0C74-16BA-0C35-215D-8D0881C7E2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10217B-83C0-BFDB-3557-7E1835216D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BA1BEC-F36A-BE4F-DE3F-0C3BF6A42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A24D-11A2-F041-8E26-F81F8295B488}" type="datetime2">
              <a:rPr lang="en-GB" smtClean="0"/>
              <a:t>Wednesday, 04 March 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AFE4BF-ED68-6CFC-E4EA-B8EB6CC01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C4792B-8087-E9E6-A8EE-C0BAFBF58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1A14-46CD-45BB-9792-6E9D6D9556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751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7B316-0E9F-3897-5317-1624CCDA1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D63B67-D703-E3D9-D326-62B705707F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2624D-2B0A-D16F-2B86-B12AE2AE1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8D10-414A-AE4A-A59C-95E1ED68FAEB}" type="datetime2">
              <a:rPr lang="en-GB" smtClean="0"/>
              <a:t>Wednesday, 04 March 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29684-1A0B-3238-0AA3-111F9333A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02992-B326-4B56-26FB-8C337D3D8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1A14-46CD-45BB-9792-6E9D6D9556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678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228CC1-3A5D-3198-2C2B-B2701AD01D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CA6ACE-626B-7CC7-A081-4C7FE1802A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4FA2D-DC28-A9B4-E1A7-43E71611F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3D150-6F40-0145-B26D-B54B22FC0D5E}" type="datetime2">
              <a:rPr lang="en-GB" smtClean="0"/>
              <a:t>Wednesday, 04 March 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D6DE1-8F8D-AB55-CF85-1201AC280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219B6-0CDE-3DDE-3046-ACA3F1730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1A14-46CD-45BB-9792-6E9D6D9556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649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7149F-2CB8-6C9B-2D16-AF6D11CA7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73" y="365125"/>
            <a:ext cx="1001724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4D7B2-0841-6A24-896D-40FE4DA90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372" y="1825625"/>
            <a:ext cx="1168142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CA730-DDB3-41F4-6A4C-7EDB65FAE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97A5-9E73-8847-8ECC-4DFCBE89E7CD}" type="datetime2">
              <a:rPr lang="en-GB" smtClean="0"/>
              <a:t>Wednesday, 04 March 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4F276-899F-7816-76A5-25E038AF8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6950F-3BEB-A8B6-9185-742D1C35F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1A14-46CD-45BB-9792-6E9D6D95560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148C077-4556-FE9A-B313-244A911751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73426" y="331889"/>
            <a:ext cx="1411200" cy="698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15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8223159-5298-9D9C-F026-B7290C30F90E}"/>
              </a:ext>
            </a:extLst>
          </p:cNvPr>
          <p:cNvGrpSpPr/>
          <p:nvPr userDrawn="1"/>
        </p:nvGrpSpPr>
        <p:grpSpPr>
          <a:xfrm>
            <a:off x="11102340" y="-48061"/>
            <a:ext cx="1089660" cy="6931069"/>
            <a:chOff x="11102340" y="-48061"/>
            <a:chExt cx="1089660" cy="6931069"/>
          </a:xfrm>
        </p:grpSpPr>
        <p:pic>
          <p:nvPicPr>
            <p:cNvPr id="9" name="Picture 8" descr="A yellow and black logo&#10;&#10;AI-generated content may be incorrect.">
              <a:extLst>
                <a:ext uri="{FF2B5EF4-FFF2-40B4-BE49-F238E27FC236}">
                  <a16:creationId xmlns:a16="http://schemas.microsoft.com/office/drawing/2014/main" id="{91AA3948-098C-F762-745F-DBE235EA2E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563"/>
            <a:stretch>
              <a:fillRect/>
            </a:stretch>
          </p:blipFill>
          <p:spPr>
            <a:xfrm rot="16200000">
              <a:off x="10943590" y="110689"/>
              <a:ext cx="1407160" cy="1089660"/>
            </a:xfrm>
            <a:prstGeom prst="rect">
              <a:avLst/>
            </a:prstGeom>
            <a:effectLst/>
          </p:spPr>
        </p:pic>
        <p:pic>
          <p:nvPicPr>
            <p:cNvPr id="10" name="Picture 9" descr="A yellow and black logo&#10;&#10;AI-generated content may be incorrect.">
              <a:extLst>
                <a:ext uri="{FF2B5EF4-FFF2-40B4-BE49-F238E27FC236}">
                  <a16:creationId xmlns:a16="http://schemas.microsoft.com/office/drawing/2014/main" id="{1CC9D874-339C-F5D2-E733-290FC79519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563"/>
            <a:stretch>
              <a:fillRect/>
            </a:stretch>
          </p:blipFill>
          <p:spPr>
            <a:xfrm rot="16200000">
              <a:off x="10943590" y="1495734"/>
              <a:ext cx="1407160" cy="1089660"/>
            </a:xfrm>
            <a:prstGeom prst="rect">
              <a:avLst/>
            </a:prstGeom>
            <a:effectLst/>
          </p:spPr>
        </p:pic>
        <p:pic>
          <p:nvPicPr>
            <p:cNvPr id="11" name="Picture 10" descr="A yellow and black logo&#10;&#10;AI-generated content may be incorrect.">
              <a:extLst>
                <a:ext uri="{FF2B5EF4-FFF2-40B4-BE49-F238E27FC236}">
                  <a16:creationId xmlns:a16="http://schemas.microsoft.com/office/drawing/2014/main" id="{395047A5-CA6E-F786-F70C-A4C8AB258D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563"/>
            <a:stretch>
              <a:fillRect/>
            </a:stretch>
          </p:blipFill>
          <p:spPr>
            <a:xfrm rot="16200000">
              <a:off x="10943590" y="2870772"/>
              <a:ext cx="1407160" cy="1089660"/>
            </a:xfrm>
            <a:prstGeom prst="rect">
              <a:avLst/>
            </a:prstGeom>
            <a:effectLst/>
          </p:spPr>
        </p:pic>
        <p:pic>
          <p:nvPicPr>
            <p:cNvPr id="12" name="Picture 11" descr="A yellow and black logo&#10;&#10;AI-generated content may be incorrect.">
              <a:extLst>
                <a:ext uri="{FF2B5EF4-FFF2-40B4-BE49-F238E27FC236}">
                  <a16:creationId xmlns:a16="http://schemas.microsoft.com/office/drawing/2014/main" id="{07987429-8ED2-5231-82E8-5BACACA384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563"/>
            <a:stretch>
              <a:fillRect/>
            </a:stretch>
          </p:blipFill>
          <p:spPr>
            <a:xfrm rot="16200000">
              <a:off x="10943590" y="4252685"/>
              <a:ext cx="1407160" cy="1089660"/>
            </a:xfrm>
            <a:prstGeom prst="rect">
              <a:avLst/>
            </a:prstGeom>
            <a:effectLst/>
          </p:spPr>
        </p:pic>
        <p:pic>
          <p:nvPicPr>
            <p:cNvPr id="13" name="Picture 12" descr="A yellow and black logo&#10;&#10;AI-generated content may be incorrect.">
              <a:extLst>
                <a:ext uri="{FF2B5EF4-FFF2-40B4-BE49-F238E27FC236}">
                  <a16:creationId xmlns:a16="http://schemas.microsoft.com/office/drawing/2014/main" id="{9A34BB68-E541-A58B-DB00-64B3944729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563"/>
            <a:stretch>
              <a:fillRect/>
            </a:stretch>
          </p:blipFill>
          <p:spPr>
            <a:xfrm rot="16200000">
              <a:off x="10943590" y="5634598"/>
              <a:ext cx="1407160" cy="1089660"/>
            </a:xfrm>
            <a:prstGeom prst="rect">
              <a:avLst/>
            </a:prstGeom>
            <a:effectLst/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BE47017-8C36-54FB-DAB8-499E54904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516" y="1709738"/>
            <a:ext cx="11034934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D740C9-B496-D6CD-4E54-79FC7571D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2516" y="4589463"/>
            <a:ext cx="11034934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CDEA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552C5-ED64-0824-1F18-4C640BCBE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368F-B4F6-E942-AF9C-E90B6A0B516C}" type="datetime2">
              <a:rPr lang="en-GB" smtClean="0"/>
              <a:t>Wednesday, 04 March 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2D2DC-408D-1B29-5A08-AFD6C104D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F0AE6-D89E-C6B0-76BF-73F99A592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1A14-46CD-45BB-9792-6E9D6D95560C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1FDB4212-898F-DF94-65C7-C032F0BA9A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2516" y="331889"/>
            <a:ext cx="1411200" cy="698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56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F4F80-4A9C-7EF7-871F-E83563327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218" y="365125"/>
            <a:ext cx="1158625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15771-9A28-E0D4-BFFA-661CE8A5E1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18" y="1825625"/>
            <a:ext cx="575358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7BC3B9-441B-D8DF-A98D-3EB5E24601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68027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8A2061-EB9C-50B2-4B1D-EC962758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E34-836F-354D-8867-03B90620F9F7}" type="datetime2">
              <a:rPr lang="en-GB" smtClean="0"/>
              <a:t>Wednesday, 04 March 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0165EB-2218-9031-03EE-DF7B09329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307F2E-8697-92B0-389C-0D8B5F4B4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1A14-46CD-45BB-9792-6E9D6D9556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699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BD404-A7A7-4744-4F78-AC08AF75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42" y="365125"/>
            <a:ext cx="1159011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45C57B-9D96-15F5-DAA9-7D70FD2E5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942" y="1681163"/>
            <a:ext cx="569663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FACCD3-9EC7-C1F0-8B43-01ACDE2A1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0942" y="2505075"/>
            <a:ext cx="569663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33FDDD-C622-0131-90AA-86A361F95E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71885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08C58A-669F-6F1C-17C2-FC92614882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71885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435A95-671C-CCF2-6522-AA4681522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DF6A-08EF-6241-87A2-D939D6079A4F}" type="datetime2">
              <a:rPr lang="en-GB" smtClean="0"/>
              <a:t>Wednesday, 04 March 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0121CB-1DE8-BC9E-84BA-C9990FAF3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97AD2E-67BD-1C0B-3819-2996DF586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1A14-46CD-45BB-9792-6E9D6D9556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822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45F93-A036-7A07-52F4-F165EE63E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42" y="365125"/>
            <a:ext cx="1105285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1A6835-E695-DEC9-EAA8-72AD19A13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74557-6193-424F-8788-406A2B83270E}" type="datetime2">
              <a:rPr lang="en-GB" smtClean="0"/>
              <a:t>Wednesday, 04 March 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BB3194-109F-8D2A-E334-0D7FDF901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87138E-13B5-15F7-6D57-FFA87A21E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1A14-46CD-45BB-9792-6E9D6D9556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449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EBB6C9D-A394-7EE2-4863-9BF9836F77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1" y="1"/>
            <a:ext cx="6096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845F93-A036-7A07-52F4-F165EE63E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42" y="365125"/>
            <a:ext cx="545167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1A6835-E695-DEC9-EAA8-72AD19A13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2747-0B40-3743-A99C-158601A5EB38}" type="datetime2">
              <a:rPr lang="en-GB" smtClean="0"/>
              <a:t>Wednesday, 04 March 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BB3194-109F-8D2A-E334-0D7FDF901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87138E-13B5-15F7-6D57-FFA87A21E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1A14-46CD-45BB-9792-6E9D6D95560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A6C4C89-2D8E-C810-B0F4-A45A8C7991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1625" y="1898650"/>
            <a:ext cx="5451475" cy="41783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13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EBB6C9D-A394-7EE2-4863-9BF9836F77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6096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845F93-A036-7A07-52F4-F165EE63E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9762" y="365125"/>
            <a:ext cx="545167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1A6835-E695-DEC9-EAA8-72AD19A13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696B3-DA9B-1940-87FB-26B3BE3EFB75}" type="datetime2">
              <a:rPr lang="en-GB" smtClean="0"/>
              <a:t>Wednesday, 04 March 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BB3194-109F-8D2A-E334-0D7FDF901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87138E-13B5-15F7-6D57-FFA87A21E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1A14-46CD-45BB-9792-6E9D6D95560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A6C4C89-2D8E-C810-B0F4-A45A8C7991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20445" y="1898650"/>
            <a:ext cx="5451475" cy="41783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50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611C0A-1C41-2FCB-528C-EFCF60638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0974A-BBE2-3547-8D6D-CBCF3EA1A661}" type="datetime2">
              <a:rPr lang="en-GB" smtClean="0"/>
              <a:t>Wednesday, 04 March 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39BD54-C0CE-7FD7-A08B-426081C28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91230D-2AA2-09C6-FB29-D73C88155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1A14-46CD-45BB-9792-6E9D6D9556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788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B29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50EFEB-E4E8-E3FE-DDEC-98E7AB8FB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ECE225-0E31-3060-7CA8-A6F42C40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DAF9D-21D8-D45B-796F-3C01436B61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3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CDEAFF"/>
                </a:solidFill>
                <a:latin typeface="Brown LL" panose="020B0504010101010104" pitchFamily="34" charset="77"/>
              </a:defRPr>
            </a:lvl1pPr>
          </a:lstStyle>
          <a:p>
            <a:fld id="{D1430BDC-0BCB-9C45-AF8D-9340030DD016}" type="datetime2">
              <a:rPr lang="en-GB" smtClean="0"/>
              <a:pPr/>
              <a:t>Wednesday, 04 March 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CD83E-56E6-F6A0-03D7-92A1464C7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CDEAFF"/>
                </a:solidFill>
                <a:latin typeface="Brown LL" panose="020B0504010101010104" pitchFamily="34" charset="77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AF3CC-AF8E-5681-B29D-7F5D1974AC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5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CDEAFF"/>
                </a:solidFill>
                <a:latin typeface="Brown LL" panose="020B0504010101010104" pitchFamily="34" charset="77"/>
              </a:defRPr>
            </a:lvl1pPr>
          </a:lstStyle>
          <a:p>
            <a:fld id="{28A81A14-46CD-45BB-9792-6E9D6D9556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11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2" r:id="rId7"/>
    <p:sldLayoutId id="2147483673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EBCB79"/>
          </a:solidFill>
          <a:latin typeface="Weave Pro" panose="020B05030804020403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Brown LL" panose="020B05040101010101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Brown LL" panose="020B05040101010101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Brown LL" panose="020B05040101010101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Brown LL" panose="020B05040101010101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Brown LL" panose="020B05040101010101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eams.microsoft.com/l/channel/19%3AcjAIrsLxlyEsKl26hO36AOgMM_Ee-oLG0_VCjmdDaqA1%40thread.tacv2/General?groupId=56cac965-5928-4da0-82ed-06d1e977749f&amp;tenantId=6cb466a9-2c53-4d33-b743-fe244531ed8f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B630F-2A2D-1CF5-6028-F92A990E0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6356350"/>
            <a:ext cx="2743200" cy="365125"/>
          </a:xfrm>
        </p:spPr>
        <p:txBody>
          <a:bodyPr/>
          <a:lstStyle/>
          <a:p>
            <a:fld id="{C0932B86-A39F-4A4A-93FA-C0E73B2EDA6D}" type="datetime2">
              <a:rPr lang="en-GB" smtClean="0"/>
              <a:pPr/>
              <a:t>Wednesday, 04 March 2026</a:t>
            </a:fld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E294DB-5D3D-B48F-B9BC-4052CB98D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743200" cy="365125"/>
          </a:xfrm>
        </p:spPr>
        <p:txBody>
          <a:bodyPr/>
          <a:lstStyle/>
          <a:p>
            <a:fld id="{28A81A14-46CD-45BB-9792-6E9D6D95560C}" type="slidenum">
              <a:rPr lang="en-GB" smtClean="0"/>
              <a:pPr/>
              <a:t>1</a:t>
            </a:fld>
            <a:endParaRPr lang="en-GB"/>
          </a:p>
        </p:txBody>
      </p:sp>
      <p:pic>
        <p:nvPicPr>
          <p:cNvPr id="14" name="Picture Placeholder 13" descr="A black and gold sign with a black background&#10;&#10;AI-generated content may be incorrect.">
            <a:extLst>
              <a:ext uri="{FF2B5EF4-FFF2-40B4-BE49-F238E27FC236}">
                <a16:creationId xmlns:a16="http://schemas.microsoft.com/office/drawing/2014/main" id="{234A47CD-3446-91A1-2CA7-836076090D4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" r="52"/>
          <a:stretch>
            <a:fillRect/>
          </a:stretch>
        </p:blipFill>
        <p:spPr>
          <a:xfrm>
            <a:off x="213876" y="197803"/>
            <a:ext cx="2142000" cy="1062037"/>
          </a:xfrm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CFB7597F-8FD3-5F66-66F7-2D3A492513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560"/>
            <a:ext cx="9144000" cy="2387600"/>
          </a:xfrm>
        </p:spPr>
        <p:txBody>
          <a:bodyPr/>
          <a:lstStyle/>
          <a:p>
            <a:r>
              <a:rPr lang="en-US" dirty="0"/>
              <a:t>Year 10 Information Evening</a:t>
            </a:r>
            <a:br>
              <a:rPr lang="en-US" dirty="0"/>
            </a:br>
            <a:r>
              <a:rPr lang="en-US" dirty="0"/>
              <a:t>Welcome</a:t>
            </a:r>
          </a:p>
        </p:txBody>
      </p:sp>
      <p:sp>
        <p:nvSpPr>
          <p:cNvPr id="3" name="Subtitle 7">
            <a:extLst>
              <a:ext uri="{FF2B5EF4-FFF2-40B4-BE49-F238E27FC236}">
                <a16:creationId xmlns:a16="http://schemas.microsoft.com/office/drawing/2014/main" id="{1220BC8E-430F-A12D-4E43-1C127AEA1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80678"/>
            <a:ext cx="9144000" cy="1655762"/>
          </a:xfrm>
        </p:spPr>
        <p:txBody>
          <a:bodyPr>
            <a:normAutofit/>
          </a:bodyPr>
          <a:lstStyle/>
          <a:p>
            <a:r>
              <a:rPr lang="en-GB" sz="2800"/>
              <a:t>Thank you for being here – research shows parental engagement over a student’s school career is equivalent to adding three years progress to that student’s education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778612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27F67B-C041-430D-C512-A5F4D6A1D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4F1BF3D-E86B-3135-E332-80A053CA0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73" y="0"/>
            <a:ext cx="10017245" cy="1325563"/>
          </a:xfrm>
        </p:spPr>
        <p:txBody>
          <a:bodyPr/>
          <a:lstStyle/>
          <a:p>
            <a:r>
              <a:rPr lang="en-US" dirty="0"/>
              <a:t>Flashcard Creation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439A0-D574-203D-4066-8B2DAF583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5600" y="6356350"/>
            <a:ext cx="2743200" cy="365125"/>
          </a:xfrm>
        </p:spPr>
        <p:txBody>
          <a:bodyPr/>
          <a:lstStyle/>
          <a:p>
            <a:fld id="{28A81A14-46CD-45BB-9792-6E9D6D95560C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14" name="Picture Placeholder 13" descr="A black and gold sign with a black background&#10;&#10;AI-generated content may be incorrect.">
            <a:extLst>
              <a:ext uri="{FF2B5EF4-FFF2-40B4-BE49-F238E27FC236}">
                <a16:creationId xmlns:a16="http://schemas.microsoft.com/office/drawing/2014/main" id="{4AAE711C-992A-DBF9-B36C-952205D58A0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" b="47"/>
          <a:stretch>
            <a:fillRect/>
          </a:stretch>
        </p:blipFill>
        <p:spPr/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1DB12-B488-1557-66B6-189234D47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373" y="1665287"/>
            <a:ext cx="8541987" cy="4351338"/>
          </a:xfrm>
        </p:spPr>
        <p:txBody>
          <a:bodyPr/>
          <a:lstStyle/>
          <a:p>
            <a:r>
              <a:rPr lang="en-GB" dirty="0"/>
              <a:t>Decide if you prefer physical flashcards or </a:t>
            </a:r>
            <a:r>
              <a:rPr lang="en-GB" dirty="0" err="1"/>
              <a:t>goodnotes</a:t>
            </a:r>
            <a:r>
              <a:rPr lang="en-GB" dirty="0"/>
              <a:t> app flashcards</a:t>
            </a:r>
          </a:p>
          <a:p>
            <a:endParaRPr lang="en-GB" dirty="0"/>
          </a:p>
          <a:p>
            <a:r>
              <a:rPr lang="en-GB" dirty="0"/>
              <a:t>Select a single piece of knowledge</a:t>
            </a:r>
          </a:p>
          <a:p>
            <a:endParaRPr lang="en-GB" dirty="0"/>
          </a:p>
          <a:p>
            <a:r>
              <a:rPr lang="en-GB" dirty="0"/>
              <a:t>Turn the knowledge into a question and write on one side of flashcard</a:t>
            </a:r>
          </a:p>
          <a:p>
            <a:endParaRPr lang="en-GB" dirty="0"/>
          </a:p>
          <a:p>
            <a:r>
              <a:rPr lang="en-GB" dirty="0"/>
              <a:t>Write a short and clear answer to the question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2" name="Picture 2" descr="Search for information icon vector ...">
            <a:extLst>
              <a:ext uri="{FF2B5EF4-FFF2-40B4-BE49-F238E27FC236}">
                <a16:creationId xmlns:a16="http://schemas.microsoft.com/office/drawing/2014/main" id="{04780EA7-DF35-B687-24B9-4AB3ED4D32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78"/>
          <a:stretch>
            <a:fillRect/>
          </a:stretch>
        </p:blipFill>
        <p:spPr bwMode="auto">
          <a:xfrm>
            <a:off x="9459912" y="1665287"/>
            <a:ext cx="2314575" cy="176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ree communications icons">
            <a:extLst>
              <a:ext uri="{FF2B5EF4-FFF2-40B4-BE49-F238E27FC236}">
                <a16:creationId xmlns:a16="http://schemas.microsoft.com/office/drawing/2014/main" id="{BA4A0154-45FE-15DF-B80A-9CE03C470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636" y="387223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800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19EF26-1843-CCF3-460F-9B1EA6C10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FADCCF0-E884-2684-6757-4CBDD6C6D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" y="-67733"/>
            <a:ext cx="10017245" cy="1325563"/>
          </a:xfrm>
        </p:spPr>
        <p:txBody>
          <a:bodyPr/>
          <a:lstStyle/>
          <a:p>
            <a:r>
              <a:rPr lang="en-US"/>
              <a:t>Revision Success - Flashcards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CAD6562-B25A-CBA5-78D6-87B36A185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320" y="1128889"/>
            <a:ext cx="11841479" cy="4371271"/>
          </a:xfrm>
        </p:spPr>
        <p:txBody>
          <a:bodyPr>
            <a:normAutofit/>
          </a:bodyPr>
          <a:lstStyle/>
          <a:p>
            <a:r>
              <a:rPr lang="en-GB" dirty="0"/>
              <a:t>Time to be tested! </a:t>
            </a:r>
          </a:p>
          <a:p>
            <a:endParaRPr lang="en-GB" dirty="0"/>
          </a:p>
          <a:p>
            <a:r>
              <a:rPr lang="en-GB" dirty="0"/>
              <a:t>Two piles: those you got right and those you got wrong, repeat wrong pile more often (remember to shuffle), still repeat testing with ones you got right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pic>
        <p:nvPicPr>
          <p:cNvPr id="14" name="Picture Placeholder 13" descr="A black and gold sign with a black background&#10;&#10;AI-generated content may be incorrect.">
            <a:extLst>
              <a:ext uri="{FF2B5EF4-FFF2-40B4-BE49-F238E27FC236}">
                <a16:creationId xmlns:a16="http://schemas.microsoft.com/office/drawing/2014/main" id="{5E79BFB0-A69C-C49D-F33B-83D43A098BD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" b="47"/>
          <a:stretch>
            <a:fillRect/>
          </a:stretch>
        </p:blipFill>
        <p:spPr/>
      </p:pic>
      <p:pic>
        <p:nvPicPr>
          <p:cNvPr id="2" name="Google Shape;158;p18">
            <a:extLst>
              <a:ext uri="{FF2B5EF4-FFF2-40B4-BE49-F238E27FC236}">
                <a16:creationId xmlns:a16="http://schemas.microsoft.com/office/drawing/2014/main" id="{B94177CE-2224-A389-E8EC-BBCAAF29E38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6892" t="16512" r="8408" b="11974"/>
          <a:stretch>
            <a:fillRect/>
          </a:stretch>
        </p:blipFill>
        <p:spPr>
          <a:xfrm>
            <a:off x="346483" y="3152139"/>
            <a:ext cx="3750198" cy="3387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80;p19">
            <a:extLst>
              <a:ext uri="{FF2B5EF4-FFF2-40B4-BE49-F238E27FC236}">
                <a16:creationId xmlns:a16="http://schemas.microsoft.com/office/drawing/2014/main" id="{97C07776-1D2E-CE8C-27F0-213AC82A069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40455" y="3152138"/>
            <a:ext cx="3750198" cy="3387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223;p21">
            <a:extLst>
              <a:ext uri="{FF2B5EF4-FFF2-40B4-BE49-F238E27FC236}">
                <a16:creationId xmlns:a16="http://schemas.microsoft.com/office/drawing/2014/main" id="{44D72448-B1CC-03A8-3C99-EEF9276D063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95321" y="3152138"/>
            <a:ext cx="3750199" cy="33871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646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A989F0-38B1-F851-8572-0BF4002DE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A225F780-8A06-603E-3548-D5A83D62B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73" y="0"/>
            <a:ext cx="10017245" cy="1325563"/>
          </a:xfrm>
        </p:spPr>
        <p:txBody>
          <a:bodyPr/>
          <a:lstStyle/>
          <a:p>
            <a:r>
              <a:rPr lang="en-US" dirty="0"/>
              <a:t>Forgetting Curve?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15B53-0F98-459A-E76E-391194D8C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5600" y="6356350"/>
            <a:ext cx="2743200" cy="365125"/>
          </a:xfrm>
        </p:spPr>
        <p:txBody>
          <a:bodyPr/>
          <a:lstStyle/>
          <a:p>
            <a:fld id="{28A81A14-46CD-45BB-9792-6E9D6D95560C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14" name="Picture Placeholder 13" descr="A black and gold sign with a black background&#10;&#10;AI-generated content may be incorrect.">
            <a:extLst>
              <a:ext uri="{FF2B5EF4-FFF2-40B4-BE49-F238E27FC236}">
                <a16:creationId xmlns:a16="http://schemas.microsoft.com/office/drawing/2014/main" id="{28067F3A-3988-263E-ED9B-EB60858413F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" b="47"/>
          <a:stretch>
            <a:fillRect/>
          </a:stretch>
        </p:blipFill>
        <p:spPr/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C85E82-235C-9E4F-0311-662AE7AADA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763" t="20727" r="4866" b="5267"/>
          <a:stretch/>
        </p:blipFill>
        <p:spPr>
          <a:xfrm>
            <a:off x="725368" y="1804453"/>
            <a:ext cx="6200775" cy="38892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EA83E12-57CE-1CC6-9FC0-778F5268560C}"/>
              </a:ext>
            </a:extLst>
          </p:cNvPr>
          <p:cNvSpPr txBox="1">
            <a:spLocks/>
          </p:cNvSpPr>
          <p:nvPr/>
        </p:nvSpPr>
        <p:spPr>
          <a:xfrm rot="16200000">
            <a:off x="-1077512" y="3577329"/>
            <a:ext cx="3320001" cy="348205"/>
          </a:xfrm>
          <a:prstGeom prst="rect">
            <a:avLst/>
          </a:prstGeom>
          <a:solidFill>
            <a:srgbClr val="FFFF00"/>
          </a:solidFill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% of information remembered</a:t>
            </a:r>
          </a:p>
          <a:p>
            <a:pPr marL="0" indent="0">
              <a:buNone/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6D874DE-1B1F-648C-F6D5-451ADA31DD60}"/>
              </a:ext>
            </a:extLst>
          </p:cNvPr>
          <p:cNvSpPr txBox="1">
            <a:spLocks/>
          </p:cNvSpPr>
          <p:nvPr/>
        </p:nvSpPr>
        <p:spPr>
          <a:xfrm>
            <a:off x="1795367" y="5835525"/>
            <a:ext cx="3578201" cy="322855"/>
          </a:xfrm>
          <a:prstGeom prst="rect">
            <a:avLst/>
          </a:prstGeom>
          <a:solidFill>
            <a:srgbClr val="FFFF00"/>
          </a:solidFill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Time since being taught information</a:t>
            </a:r>
          </a:p>
          <a:p>
            <a:pPr marL="0" indent="0"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48E1DED-9829-3A1E-2917-787BF4B82DD6}"/>
              </a:ext>
            </a:extLst>
          </p:cNvPr>
          <p:cNvSpPr txBox="1">
            <a:spLocks/>
          </p:cNvSpPr>
          <p:nvPr/>
        </p:nvSpPr>
        <p:spPr>
          <a:xfrm>
            <a:off x="1163519" y="1341542"/>
            <a:ext cx="838200" cy="479280"/>
          </a:xfrm>
          <a:prstGeom prst="rect">
            <a:avLst/>
          </a:prstGeom>
          <a:solidFill>
            <a:srgbClr val="FFFF00"/>
          </a:solidFill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1st time learning</a:t>
            </a:r>
          </a:p>
          <a:p>
            <a:pPr marL="0" indent="0">
              <a:buNone/>
            </a:pP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615F3F7-6634-B3E4-1BEC-70E92779F528}"/>
              </a:ext>
            </a:extLst>
          </p:cNvPr>
          <p:cNvSpPr txBox="1">
            <a:spLocks/>
          </p:cNvSpPr>
          <p:nvPr/>
        </p:nvSpPr>
        <p:spPr>
          <a:xfrm>
            <a:off x="2344619" y="1341542"/>
            <a:ext cx="838200" cy="479280"/>
          </a:xfrm>
          <a:prstGeom prst="rect">
            <a:avLst/>
          </a:prstGeom>
          <a:solidFill>
            <a:srgbClr val="FFFF00"/>
          </a:solidFill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1st time revising</a:t>
            </a:r>
          </a:p>
          <a:p>
            <a:pPr marL="0" indent="0">
              <a:buNone/>
            </a:pP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DED48FD-5762-325C-96BC-EC3B1769F59C}"/>
              </a:ext>
            </a:extLst>
          </p:cNvPr>
          <p:cNvSpPr txBox="1">
            <a:spLocks/>
          </p:cNvSpPr>
          <p:nvPr/>
        </p:nvSpPr>
        <p:spPr>
          <a:xfrm>
            <a:off x="3525718" y="1324794"/>
            <a:ext cx="952499" cy="479280"/>
          </a:xfrm>
          <a:prstGeom prst="rect">
            <a:avLst/>
          </a:prstGeom>
          <a:solidFill>
            <a:srgbClr val="FFFF00"/>
          </a:solidFill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2nd time revising</a:t>
            </a:r>
          </a:p>
          <a:p>
            <a:pPr marL="0" indent="0">
              <a:buNone/>
            </a:pP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0C5DC54-4718-3832-FCA1-C8B1B2969048}"/>
              </a:ext>
            </a:extLst>
          </p:cNvPr>
          <p:cNvSpPr txBox="1">
            <a:spLocks/>
          </p:cNvSpPr>
          <p:nvPr/>
        </p:nvSpPr>
        <p:spPr>
          <a:xfrm>
            <a:off x="4897318" y="1348648"/>
            <a:ext cx="952499" cy="479280"/>
          </a:xfrm>
          <a:prstGeom prst="rect">
            <a:avLst/>
          </a:prstGeom>
          <a:solidFill>
            <a:srgbClr val="FFFF00"/>
          </a:solidFill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3rd time revising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3D52E5D-FEC4-EF8D-0090-364CDC581DDE}"/>
              </a:ext>
            </a:extLst>
          </p:cNvPr>
          <p:cNvSpPr txBox="1">
            <a:spLocks/>
          </p:cNvSpPr>
          <p:nvPr/>
        </p:nvSpPr>
        <p:spPr>
          <a:xfrm>
            <a:off x="6726119" y="1203939"/>
            <a:ext cx="2209800" cy="7758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Roughly what GCSE grades does each % remembered equal? 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F5AFD0C-093D-EDED-26A6-AF69F56E5777}"/>
              </a:ext>
            </a:extLst>
          </p:cNvPr>
          <p:cNvSpPr txBox="1">
            <a:spLocks/>
          </p:cNvSpPr>
          <p:nvPr/>
        </p:nvSpPr>
        <p:spPr>
          <a:xfrm>
            <a:off x="6449893" y="4947957"/>
            <a:ext cx="1190625" cy="260580"/>
          </a:xfrm>
          <a:prstGeom prst="rect">
            <a:avLst/>
          </a:prstGeom>
          <a:solidFill>
            <a:srgbClr val="FFFF00"/>
          </a:solidFill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Grade 1/2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70AB074-BE84-2E1A-34DB-8CC7189F7ADC}"/>
              </a:ext>
            </a:extLst>
          </p:cNvPr>
          <p:cNvSpPr txBox="1">
            <a:spLocks/>
          </p:cNvSpPr>
          <p:nvPr/>
        </p:nvSpPr>
        <p:spPr>
          <a:xfrm>
            <a:off x="6449892" y="4266579"/>
            <a:ext cx="1190625" cy="260580"/>
          </a:xfrm>
          <a:prstGeom prst="rect">
            <a:avLst/>
          </a:prstGeom>
          <a:solidFill>
            <a:srgbClr val="FFFF00"/>
          </a:solidFill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Grade 3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0497F39-BDAD-55BB-AB75-DB0E2F483F37}"/>
              </a:ext>
            </a:extLst>
          </p:cNvPr>
          <p:cNvSpPr txBox="1">
            <a:spLocks/>
          </p:cNvSpPr>
          <p:nvPr/>
        </p:nvSpPr>
        <p:spPr>
          <a:xfrm>
            <a:off x="6449892" y="2980393"/>
            <a:ext cx="1190625" cy="260580"/>
          </a:xfrm>
          <a:prstGeom prst="rect">
            <a:avLst/>
          </a:prstGeom>
          <a:solidFill>
            <a:srgbClr val="FFFF00"/>
          </a:solidFill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Grade 5/6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8C1F851-47D6-4D77-B75F-B5D880F05E71}"/>
              </a:ext>
            </a:extLst>
          </p:cNvPr>
          <p:cNvSpPr txBox="1">
            <a:spLocks/>
          </p:cNvSpPr>
          <p:nvPr/>
        </p:nvSpPr>
        <p:spPr>
          <a:xfrm>
            <a:off x="6449892" y="2192659"/>
            <a:ext cx="1190625" cy="260580"/>
          </a:xfrm>
          <a:prstGeom prst="rect">
            <a:avLst/>
          </a:prstGeom>
          <a:solidFill>
            <a:srgbClr val="FFFF00"/>
          </a:solidFill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Grade 8/9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3BD8C3B-70AC-BDE3-EC20-BDBFF329B851}"/>
              </a:ext>
            </a:extLst>
          </p:cNvPr>
          <p:cNvSpPr txBox="1">
            <a:spLocks/>
          </p:cNvSpPr>
          <p:nvPr/>
        </p:nvSpPr>
        <p:spPr>
          <a:xfrm>
            <a:off x="5304053" y="3484398"/>
            <a:ext cx="3415629" cy="624380"/>
          </a:xfrm>
          <a:prstGeom prst="rect">
            <a:avLst/>
          </a:prstGeom>
          <a:solidFill>
            <a:srgbClr val="FFCC99"/>
          </a:solidFill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Notice how the more you revise the information the quicker the amount you remember increases 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422BE11-09E9-37D0-0BB3-A93D7B6C9938}"/>
              </a:ext>
            </a:extLst>
          </p:cNvPr>
          <p:cNvSpPr txBox="1">
            <a:spLocks/>
          </p:cNvSpPr>
          <p:nvPr/>
        </p:nvSpPr>
        <p:spPr>
          <a:xfrm>
            <a:off x="6738302" y="5423135"/>
            <a:ext cx="2209800" cy="7758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 does this tell us about revising for the Year 10 PPEs? </a:t>
            </a:r>
          </a:p>
        </p:txBody>
      </p:sp>
    </p:spTree>
    <p:extLst>
      <p:ext uri="{BB962C8B-B14F-4D97-AF65-F5344CB8AC3E}">
        <p14:creationId xmlns:p14="http://schemas.microsoft.com/office/powerpoint/2010/main" val="332127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0913A-C77C-31EB-09B3-0F5F3984F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9275510-20A7-3436-8A4E-859925D86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73" y="50801"/>
            <a:ext cx="10017245" cy="1325563"/>
          </a:xfrm>
        </p:spPr>
        <p:txBody>
          <a:bodyPr/>
          <a:lstStyle/>
          <a:p>
            <a:r>
              <a:rPr lang="en-US" dirty="0"/>
              <a:t>Key Characteristics of Successful Year 10s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D9F8D-C87F-4866-6C04-A66F9F3894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7320" y="6356350"/>
            <a:ext cx="2743200" cy="365125"/>
          </a:xfrm>
        </p:spPr>
        <p:txBody>
          <a:bodyPr/>
          <a:lstStyle/>
          <a:p>
            <a:fld id="{4AB797A5-9E73-8847-8ECC-4DFCBE89E7CD}" type="datetime2">
              <a:rPr lang="en-GB" smtClean="0"/>
              <a:pPr/>
              <a:t>Wednesday, 04 March 2026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B4527-6537-D8A5-3625-F2A01F815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5600" y="6356350"/>
            <a:ext cx="2743200" cy="365125"/>
          </a:xfrm>
        </p:spPr>
        <p:txBody>
          <a:bodyPr/>
          <a:lstStyle/>
          <a:p>
            <a:fld id="{28A81A14-46CD-45BB-9792-6E9D6D95560C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14" name="Picture Placeholder 13" descr="A black and gold sign with a black background&#10;&#10;AI-generated content may be incorrect.">
            <a:extLst>
              <a:ext uri="{FF2B5EF4-FFF2-40B4-BE49-F238E27FC236}">
                <a16:creationId xmlns:a16="http://schemas.microsoft.com/office/drawing/2014/main" id="{0443AD7F-56F7-C19C-040B-6425FC4C905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" b="47"/>
          <a:stretch>
            <a:fillRect/>
          </a:stretch>
        </p:blipFill>
        <p:spPr/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83E70-664B-CE60-C225-1230DC709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1" y="1646238"/>
            <a:ext cx="8649059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600"/>
              <a:t>For students with above 95% attendance:​</a:t>
            </a:r>
          </a:p>
          <a:p>
            <a:endParaRPr lang="en-GB" sz="3600"/>
          </a:p>
          <a:p>
            <a:r>
              <a:rPr lang="en-GB" sz="3600"/>
              <a:t>71% more likely to get at least 5 qualifications at grade 5 or higher including English and Maths</a:t>
            </a:r>
          </a:p>
          <a:p>
            <a:endParaRPr lang="en-GB" sz="3600"/>
          </a:p>
          <a:p>
            <a:r>
              <a:rPr lang="en-GB" sz="3600"/>
              <a:t>88% more likely to get grade 5 or higher in both English and Maths​</a:t>
            </a:r>
          </a:p>
          <a:p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  <p:pic>
        <p:nvPicPr>
          <p:cNvPr id="1026" name="Picture 2" descr="Generated image">
            <a:extLst>
              <a:ext uri="{FF2B5EF4-FFF2-40B4-BE49-F238E27FC236}">
                <a16:creationId xmlns:a16="http://schemas.microsoft.com/office/drawing/2014/main" id="{6E41F89C-159C-D96D-E3FE-62C2ECED6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907" y="1646238"/>
            <a:ext cx="290089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31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8CA46-415E-34C1-B64A-73CB9B51A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46C2118-DDE9-2A67-3B01-D0732ADCA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73" y="50801"/>
            <a:ext cx="10017245" cy="1325563"/>
          </a:xfrm>
        </p:spPr>
        <p:txBody>
          <a:bodyPr/>
          <a:lstStyle/>
          <a:p>
            <a:r>
              <a:rPr lang="en-US" dirty="0"/>
              <a:t>Preparing for PPEs (mocks)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DD31551-27CE-E6D5-B60A-EC982681B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372" y="1344348"/>
            <a:ext cx="11681427" cy="5012002"/>
          </a:xfrm>
        </p:spPr>
        <p:txBody>
          <a:bodyPr>
            <a:normAutofit/>
          </a:bodyPr>
          <a:lstStyle/>
          <a:p>
            <a:r>
              <a:rPr lang="en-GB" dirty="0"/>
              <a:t>14</a:t>
            </a:r>
            <a:r>
              <a:rPr lang="en-GB" baseline="30000" dirty="0"/>
              <a:t>th</a:t>
            </a:r>
            <a:r>
              <a:rPr lang="en-GB" dirty="0"/>
              <a:t> April – 21</a:t>
            </a:r>
            <a:r>
              <a:rPr lang="en-GB" baseline="30000" dirty="0"/>
              <a:t>st</a:t>
            </a:r>
            <a:r>
              <a:rPr lang="en-GB" dirty="0"/>
              <a:t> April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Arrive at school as usual at 8:40 as normal every day. </a:t>
            </a:r>
          </a:p>
          <a:p>
            <a:endParaRPr lang="en-GB" dirty="0"/>
          </a:p>
          <a:p>
            <a:r>
              <a:rPr lang="en-GB" dirty="0"/>
              <a:t>Students will be dismissed from school site at the end of afternoon exams (if they have no afternoon exam they will be dismissed at 12:40 at the end of P3). </a:t>
            </a:r>
          </a:p>
          <a:p>
            <a:endParaRPr lang="en-GB" dirty="0"/>
          </a:p>
          <a:p>
            <a:r>
              <a:rPr lang="en-GB" dirty="0"/>
              <a:t>Full uniform, including their blazer, will need to be worn for all exams.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F8C81-0D82-5490-42DF-423012D930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7320" y="6356350"/>
            <a:ext cx="2743200" cy="365125"/>
          </a:xfrm>
        </p:spPr>
        <p:txBody>
          <a:bodyPr/>
          <a:lstStyle/>
          <a:p>
            <a:fld id="{4AB797A5-9E73-8847-8ECC-4DFCBE89E7CD}" type="datetime2">
              <a:rPr lang="en-GB" smtClean="0"/>
              <a:pPr/>
              <a:t>Wednesday, 04 March 2026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20D78-4FA6-51AC-9A7F-DAB256818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5600" y="6356350"/>
            <a:ext cx="2743200" cy="365125"/>
          </a:xfrm>
        </p:spPr>
        <p:txBody>
          <a:bodyPr/>
          <a:lstStyle/>
          <a:p>
            <a:fld id="{28A81A14-46CD-45BB-9792-6E9D6D95560C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14" name="Picture Placeholder 13" descr="A black and gold sign with a black background&#10;&#10;AI-generated content may be incorrect.">
            <a:extLst>
              <a:ext uri="{FF2B5EF4-FFF2-40B4-BE49-F238E27FC236}">
                <a16:creationId xmlns:a16="http://schemas.microsoft.com/office/drawing/2014/main" id="{1D245BFD-3616-5D6F-452E-17BBBDA1CD9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" b="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42878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104F9C-695B-3B10-9616-F2B73AE1A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D8FC873-CED0-D59F-20F8-42552FEB0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73" y="50801"/>
            <a:ext cx="10017245" cy="1325563"/>
          </a:xfrm>
        </p:spPr>
        <p:txBody>
          <a:bodyPr/>
          <a:lstStyle/>
          <a:p>
            <a:r>
              <a:rPr lang="en-US" dirty="0"/>
              <a:t>Preparing for PPEs (mocks)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C13D98D-BDB1-DE50-2EAF-D85EABF09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372" y="1344348"/>
            <a:ext cx="11681427" cy="5012002"/>
          </a:xfrm>
        </p:spPr>
        <p:txBody>
          <a:bodyPr>
            <a:normAutofit/>
          </a:bodyPr>
          <a:lstStyle/>
          <a:p>
            <a:r>
              <a:rPr lang="en-GB" dirty="0"/>
              <a:t>Exam regulations are strict, and we practise these in PPEs to prevent disqualification from GCSE exams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AC1F2-276D-C0EA-E699-92732C2E11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7320" y="6356350"/>
            <a:ext cx="2743200" cy="365125"/>
          </a:xfrm>
        </p:spPr>
        <p:txBody>
          <a:bodyPr/>
          <a:lstStyle/>
          <a:p>
            <a:fld id="{4AB797A5-9E73-8847-8ECC-4DFCBE89E7CD}" type="datetime2">
              <a:rPr lang="en-GB" smtClean="0"/>
              <a:pPr/>
              <a:t>Wednesday, 04 March 2026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BDF98-BB7E-ED8C-CDCA-720B704AD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5600" y="6356350"/>
            <a:ext cx="2743200" cy="365125"/>
          </a:xfrm>
        </p:spPr>
        <p:txBody>
          <a:bodyPr/>
          <a:lstStyle/>
          <a:p>
            <a:fld id="{28A81A14-46CD-45BB-9792-6E9D6D95560C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14" name="Picture Placeholder 13" descr="A black and gold sign with a black background&#10;&#10;AI-generated content may be incorrect.">
            <a:extLst>
              <a:ext uri="{FF2B5EF4-FFF2-40B4-BE49-F238E27FC236}">
                <a16:creationId xmlns:a16="http://schemas.microsoft.com/office/drawing/2014/main" id="{BA68D30C-F81D-2785-E73E-8A4B00F89B6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" b="47"/>
          <a:stretch>
            <a:fillRect/>
          </a:stretch>
        </p:blipFill>
        <p:spPr/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8D25BF-569D-3252-A972-82BF6D5018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995" y="2881313"/>
            <a:ext cx="2295525" cy="2438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F4A4E3-12C4-A517-363A-F3CE73B4FA3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36" t="45637" r="24366" b="3581"/>
          <a:stretch>
            <a:fillRect/>
          </a:stretch>
        </p:blipFill>
        <p:spPr>
          <a:xfrm>
            <a:off x="3178143" y="3530917"/>
            <a:ext cx="4277361" cy="12382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62DBC8-E69D-C02C-5840-735CD8B9D39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52489"/>
          <a:stretch>
            <a:fillRect/>
          </a:stretch>
        </p:blipFill>
        <p:spPr>
          <a:xfrm>
            <a:off x="7743127" y="2881313"/>
            <a:ext cx="2068769" cy="2438399"/>
          </a:xfrm>
          <a:prstGeom prst="rect">
            <a:avLst/>
          </a:prstGeom>
        </p:spPr>
      </p:pic>
      <p:pic>
        <p:nvPicPr>
          <p:cNvPr id="2052" name="Picture 4" descr="Empty-Pockets Icons - Free SVG &amp; PNG Empty-Pockets Images ...">
            <a:extLst>
              <a:ext uri="{FF2B5EF4-FFF2-40B4-BE49-F238E27FC236}">
                <a16:creationId xmlns:a16="http://schemas.microsoft.com/office/drawing/2014/main" id="{3E5D1414-AAB0-D887-5678-A35166EC2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519" y="3530917"/>
            <a:ext cx="150495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262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E57F6-9622-5E7C-1658-B2091F704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2E69D3E-7A6E-1CB2-03D6-EDA4B47F6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73" y="50801"/>
            <a:ext cx="10017245" cy="1325563"/>
          </a:xfrm>
        </p:spPr>
        <p:txBody>
          <a:bodyPr/>
          <a:lstStyle/>
          <a:p>
            <a:r>
              <a:rPr lang="en-US"/>
              <a:t>Century Platform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D4707-6CF1-F1D3-2966-C3BF67D22C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7320" y="6356350"/>
            <a:ext cx="2743200" cy="365125"/>
          </a:xfrm>
        </p:spPr>
        <p:txBody>
          <a:bodyPr/>
          <a:lstStyle/>
          <a:p>
            <a:fld id="{4AB797A5-9E73-8847-8ECC-4DFCBE89E7CD}" type="datetime2">
              <a:rPr lang="en-GB" smtClean="0"/>
              <a:pPr/>
              <a:t>Wednesday, 04 March 2026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EF16E-D30B-27C2-1E97-FC9E8934B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5600" y="6356350"/>
            <a:ext cx="2743200" cy="365125"/>
          </a:xfrm>
        </p:spPr>
        <p:txBody>
          <a:bodyPr/>
          <a:lstStyle/>
          <a:p>
            <a:fld id="{28A81A14-46CD-45BB-9792-6E9D6D95560C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14" name="Picture Placeholder 13" descr="A black and gold sign with a black background&#10;&#10;AI-generated content may be incorrect.">
            <a:extLst>
              <a:ext uri="{FF2B5EF4-FFF2-40B4-BE49-F238E27FC236}">
                <a16:creationId xmlns:a16="http://schemas.microsoft.com/office/drawing/2014/main" id="{9FC11DC8-FE60-1E97-6672-83689CBDBED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" b="47"/>
          <a:stretch>
            <a:fillRect/>
          </a:stretch>
        </p:blipFill>
        <p:spPr/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0BACD-52BA-47F0-CD46-D1A8B9659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373" y="1825625"/>
            <a:ext cx="6781686" cy="4351338"/>
          </a:xfrm>
        </p:spPr>
        <p:txBody>
          <a:bodyPr>
            <a:normAutofit lnSpcReduction="10000"/>
          </a:bodyPr>
          <a:lstStyle/>
          <a:p>
            <a:r>
              <a:rPr lang="en-GB"/>
              <a:t>Personalised English, Maths, Science, Geography and PE revision</a:t>
            </a:r>
          </a:p>
          <a:p>
            <a:endParaRPr lang="en-GB"/>
          </a:p>
          <a:p>
            <a:r>
              <a:rPr lang="en-GB"/>
              <a:t>Identifies gaps in knowledge and areas for improvement – allows more effective teacher support</a:t>
            </a:r>
          </a:p>
          <a:p>
            <a:endParaRPr lang="en-GB"/>
          </a:p>
          <a:p>
            <a:r>
              <a:rPr lang="en-GB"/>
              <a:t>Research proves regular engagement with Century improves outcomes by 1.5 GCSE grades</a:t>
            </a:r>
          </a:p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05205E-5207-6E31-002B-4A773E79F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2397" y="1818799"/>
            <a:ext cx="2838712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747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200E6-9C48-8BBB-7FD3-D47938378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F49FDA9-A8F1-4CAF-872B-2D4D08678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73" y="50801"/>
            <a:ext cx="10017245" cy="1325563"/>
          </a:xfrm>
        </p:spPr>
        <p:txBody>
          <a:bodyPr/>
          <a:lstStyle/>
          <a:p>
            <a:r>
              <a:rPr lang="en-US"/>
              <a:t>Century Platform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245E2-49FE-D598-6F28-8BB32FCE44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7320" y="6356350"/>
            <a:ext cx="2743200" cy="365125"/>
          </a:xfrm>
        </p:spPr>
        <p:txBody>
          <a:bodyPr/>
          <a:lstStyle/>
          <a:p>
            <a:fld id="{4AB797A5-9E73-8847-8ECC-4DFCBE89E7CD}" type="datetime2">
              <a:rPr lang="en-GB" smtClean="0"/>
              <a:pPr/>
              <a:t>Wednesday, 04 March 2026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3926A-68E5-21F6-2AAD-FEA81CE72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5600" y="6356350"/>
            <a:ext cx="2743200" cy="365125"/>
          </a:xfrm>
        </p:spPr>
        <p:txBody>
          <a:bodyPr/>
          <a:lstStyle/>
          <a:p>
            <a:fld id="{28A81A14-46CD-45BB-9792-6E9D6D95560C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14" name="Picture Placeholder 13" descr="A black and gold sign with a black background&#10;&#10;AI-generated content may be incorrect.">
            <a:extLst>
              <a:ext uri="{FF2B5EF4-FFF2-40B4-BE49-F238E27FC236}">
                <a16:creationId xmlns:a16="http://schemas.microsoft.com/office/drawing/2014/main" id="{4FE740C2-1B7C-9E93-4554-6045D8DED35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" b="47"/>
          <a:stretch>
            <a:fillRect/>
          </a:stretch>
        </p:blipFill>
        <p:spPr/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CC2EE-5FB4-DCAC-3881-27DE0883B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314" y="1863725"/>
            <a:ext cx="6781686" cy="4351338"/>
          </a:xfrm>
        </p:spPr>
        <p:txBody>
          <a:bodyPr>
            <a:normAutofit/>
          </a:bodyPr>
          <a:lstStyle/>
          <a:p>
            <a:r>
              <a:rPr lang="en-GB"/>
              <a:t>In Safari go to ‘Century’</a:t>
            </a:r>
          </a:p>
          <a:p>
            <a:endParaRPr lang="en-GB"/>
          </a:p>
          <a:p>
            <a:r>
              <a:rPr lang="en-GB"/>
              <a:t>‘Sign in with Office 365’</a:t>
            </a:r>
          </a:p>
          <a:p>
            <a:endParaRPr lang="en-GB"/>
          </a:p>
          <a:p>
            <a:r>
              <a:rPr lang="en-GB"/>
              <a:t>Username = @office.holytrinitycrawely.org.uk</a:t>
            </a:r>
          </a:p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08DC08-3A74-0C40-009D-462FE01911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054" y="1376364"/>
            <a:ext cx="3424468" cy="452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94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F511C-F05C-9915-6254-E6EB655BC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349DF87-7B43-3D4F-A2F6-639503F06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73" y="50801"/>
            <a:ext cx="10017245" cy="1325563"/>
          </a:xfrm>
        </p:spPr>
        <p:txBody>
          <a:bodyPr/>
          <a:lstStyle/>
          <a:p>
            <a:r>
              <a:rPr lang="en-US"/>
              <a:t>Revision and iPad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17A8D1C-6675-5DA5-5FC2-A5649CBF6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372" y="1255857"/>
            <a:ext cx="6963223" cy="5012002"/>
          </a:xfrm>
        </p:spPr>
        <p:txBody>
          <a:bodyPr>
            <a:normAutofit/>
          </a:bodyPr>
          <a:lstStyle/>
          <a:p>
            <a:r>
              <a:rPr lang="en-GB" dirty="0"/>
              <a:t>GCSE Teams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All resources on iPad – no need for any other technology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503E1-1ED2-DAF0-6090-97A56A7F21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7320" y="6356350"/>
            <a:ext cx="2743200" cy="365125"/>
          </a:xfrm>
        </p:spPr>
        <p:txBody>
          <a:bodyPr/>
          <a:lstStyle/>
          <a:p>
            <a:fld id="{4AB797A5-9E73-8847-8ECC-4DFCBE89E7CD}" type="datetime2">
              <a:rPr lang="en-GB" smtClean="0"/>
              <a:pPr/>
              <a:t>Wednesday, 04 March 2026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05A2C-F527-6CA2-30B8-02C97798B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5600" y="6356350"/>
            <a:ext cx="2743200" cy="365125"/>
          </a:xfrm>
        </p:spPr>
        <p:txBody>
          <a:bodyPr/>
          <a:lstStyle/>
          <a:p>
            <a:fld id="{28A81A14-46CD-45BB-9792-6E9D6D95560C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14" name="Picture Placeholder 13" descr="A black and gold sign with a black background&#10;&#10;AI-generated content may be incorrect.">
            <a:extLst>
              <a:ext uri="{FF2B5EF4-FFF2-40B4-BE49-F238E27FC236}">
                <a16:creationId xmlns:a16="http://schemas.microsoft.com/office/drawing/2014/main" id="{36C1BEE8-7F44-88A7-96DC-1E9C2B11D0D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" b="47"/>
          <a:stretch>
            <a:fillRect/>
          </a:stretch>
        </p:blipFill>
        <p:spPr/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4BD673-DD43-7F36-AD72-27F118C7B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892" y="1942728"/>
            <a:ext cx="3823017" cy="17301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28F6FBE-8062-20B1-8B25-816A58E6A3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2616" y="1524000"/>
            <a:ext cx="4499383" cy="5277134"/>
          </a:xfrm>
          <a:prstGeom prst="rect">
            <a:avLst/>
          </a:prstGeom>
        </p:spPr>
      </p:pic>
      <p:sp>
        <p:nvSpPr>
          <p:cNvPr id="13" name="Rectangle 1">
            <a:extLst>
              <a:ext uri="{FF2B5EF4-FFF2-40B4-BE49-F238E27FC236}">
                <a16:creationId xmlns:a16="http://schemas.microsoft.com/office/drawing/2014/main" id="{43C21E94-E239-528F-08B9-AE1BA031D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892" y="4397166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General | GCSE Revision - 2027 Cohort | Microsoft Teams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993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930D0-D7E2-0A7D-3A09-114FF0B41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05C72AB-1650-E1F4-501D-E80D1EE48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73" y="50801"/>
            <a:ext cx="10017245" cy="1325563"/>
          </a:xfrm>
        </p:spPr>
        <p:txBody>
          <a:bodyPr/>
          <a:lstStyle/>
          <a:p>
            <a:r>
              <a:rPr lang="en-US"/>
              <a:t>Revision and iPad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501F9BF-B026-F6FB-AC1C-56B39DD19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372" y="1376363"/>
            <a:ext cx="7696086" cy="4891495"/>
          </a:xfrm>
        </p:spPr>
        <p:txBody>
          <a:bodyPr>
            <a:normAutofit/>
          </a:bodyPr>
          <a:lstStyle/>
          <a:p>
            <a:r>
              <a:rPr lang="en-GB"/>
              <a:t>Pearson Online Revision Guides and flashcards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453A2-5D26-AB9A-DADF-6281FB19DC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7320" y="6356350"/>
            <a:ext cx="2743200" cy="365125"/>
          </a:xfrm>
        </p:spPr>
        <p:txBody>
          <a:bodyPr/>
          <a:lstStyle/>
          <a:p>
            <a:fld id="{4AB797A5-9E73-8847-8ECC-4DFCBE89E7CD}" type="datetime2">
              <a:rPr lang="en-GB" smtClean="0"/>
              <a:pPr/>
              <a:t>Wednesday, 04 March 2026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676E8-25DD-1D95-F226-5A00D8342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5600" y="6356350"/>
            <a:ext cx="2743200" cy="365125"/>
          </a:xfrm>
        </p:spPr>
        <p:txBody>
          <a:bodyPr/>
          <a:lstStyle/>
          <a:p>
            <a:fld id="{28A81A14-46CD-45BB-9792-6E9D6D95560C}" type="slidenum">
              <a:rPr lang="en-GB" smtClean="0"/>
              <a:pPr/>
              <a:t>19</a:t>
            </a:fld>
            <a:endParaRPr lang="en-GB"/>
          </a:p>
        </p:txBody>
      </p:sp>
      <p:pic>
        <p:nvPicPr>
          <p:cNvPr id="14" name="Picture Placeholder 13" descr="A black and gold sign with a black background&#10;&#10;AI-generated content may be incorrect.">
            <a:extLst>
              <a:ext uri="{FF2B5EF4-FFF2-40B4-BE49-F238E27FC236}">
                <a16:creationId xmlns:a16="http://schemas.microsoft.com/office/drawing/2014/main" id="{F6C58E3B-1398-F3F3-4F18-53A941D3046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" b="47"/>
          <a:stretch>
            <a:fillRect/>
          </a:stretch>
        </p:blipFill>
        <p:spPr/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46298AF-52DC-F89D-8717-232462D5AD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710" y="1850370"/>
            <a:ext cx="4424972" cy="24371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E07E27-6E4A-DF81-BC7B-ABCA31EFF0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709" y="4014147"/>
            <a:ext cx="3537385" cy="272771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24D7331-F773-C80E-60D7-CC8CF82DE88B}"/>
              </a:ext>
            </a:extLst>
          </p:cNvPr>
          <p:cNvSpPr/>
          <p:nvPr/>
        </p:nvSpPr>
        <p:spPr>
          <a:xfrm>
            <a:off x="277707" y="6413356"/>
            <a:ext cx="2356715" cy="32071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2B4B70-F484-CA54-0DC4-239A4EB83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745" y="1850370"/>
            <a:ext cx="3279203" cy="453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57CC2FF-945F-2AB6-B743-6FDD3CA5C739}"/>
              </a:ext>
            </a:extLst>
          </p:cNvPr>
          <p:cNvSpPr/>
          <p:nvPr/>
        </p:nvSpPr>
        <p:spPr>
          <a:xfrm>
            <a:off x="5686218" y="5984576"/>
            <a:ext cx="1756801" cy="37177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26F5DB9-82B8-B861-1879-2DAC0489C3EC}"/>
              </a:ext>
            </a:extLst>
          </p:cNvPr>
          <p:cNvSpPr>
            <a:spLocks noGrp="1"/>
          </p:cNvSpPr>
          <p:nvPr/>
        </p:nvSpPr>
        <p:spPr>
          <a:xfrm>
            <a:off x="8657953" y="1748138"/>
            <a:ext cx="3279203" cy="4236438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Click ‘sign in with Microsoft’</a:t>
            </a:r>
          </a:p>
          <a:p>
            <a:pPr marL="0" indent="0">
              <a:buNone/>
            </a:pPr>
            <a:endParaRPr lang="en-US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Log in with your office 365 account details</a:t>
            </a:r>
          </a:p>
          <a:p>
            <a:pPr marL="0" indent="0">
              <a:buNone/>
            </a:pPr>
            <a:endParaRPr lang="en-US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Username = @office.holytrinitycrawely.org.uk</a:t>
            </a:r>
          </a:p>
          <a:p>
            <a:pPr marL="0" indent="0">
              <a:buNone/>
            </a:pPr>
            <a:endParaRPr lang="en-GB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71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0231C6-8FD0-A1CF-1FD8-ADA16D752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2F668AB-219D-C433-3928-AE8032B71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73" y="50801"/>
            <a:ext cx="10017245" cy="1325563"/>
          </a:xfrm>
        </p:spPr>
        <p:txBody>
          <a:bodyPr/>
          <a:lstStyle/>
          <a:p>
            <a:r>
              <a:rPr lang="en-US" dirty="0"/>
              <a:t>Year 10 PPEs – are they important?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7ED2D1C-7A88-4CB0-BA33-7ACBED3C2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546" y="1533393"/>
            <a:ext cx="11577254" cy="501200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Experience – only time you will practice exams in the ball hall</a:t>
            </a:r>
          </a:p>
          <a:p>
            <a:endParaRPr lang="en-GB" dirty="0"/>
          </a:p>
          <a:p>
            <a:r>
              <a:rPr lang="en-GB" dirty="0"/>
              <a:t>Habits – allows you to test what revision strategies are effective</a:t>
            </a:r>
          </a:p>
          <a:p>
            <a:endParaRPr lang="en-GB" dirty="0"/>
          </a:p>
          <a:p>
            <a:r>
              <a:rPr lang="en-GB" dirty="0"/>
              <a:t>Over half-way through GCSE course (had 40 weeks of GCSE teaching, 40 weeks remain)</a:t>
            </a:r>
          </a:p>
          <a:p>
            <a:endParaRPr lang="en-GB" dirty="0"/>
          </a:p>
          <a:p>
            <a:r>
              <a:rPr lang="en-GB" dirty="0"/>
              <a:t>To identify areas you need to improve to ensure success at GCSE</a:t>
            </a:r>
          </a:p>
          <a:p>
            <a:endParaRPr lang="en-GB" dirty="0"/>
          </a:p>
          <a:p>
            <a:r>
              <a:rPr lang="en-GB" dirty="0"/>
              <a:t>To allow teachers to know your strengths and weaknesses to tailor Yr 11 lessons to your needs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8743B-561D-0C35-6FC9-166F9DF7F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5600" y="6356350"/>
            <a:ext cx="2743200" cy="365125"/>
          </a:xfrm>
        </p:spPr>
        <p:txBody>
          <a:bodyPr/>
          <a:lstStyle/>
          <a:p>
            <a:fld id="{28A81A14-46CD-45BB-9792-6E9D6D95560C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14" name="Picture Placeholder 13" descr="A black and gold sign with a black background&#10;&#10;AI-generated content may be incorrect.">
            <a:extLst>
              <a:ext uri="{FF2B5EF4-FFF2-40B4-BE49-F238E27FC236}">
                <a16:creationId xmlns:a16="http://schemas.microsoft.com/office/drawing/2014/main" id="{C0862AB3-239F-EC75-1F41-EBCE9FE47C4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" b="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0771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A2B48-FD45-EDEC-AED9-2F4A72096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FC9F058-4260-94C8-F7EA-3AC0A9BA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73" y="50801"/>
            <a:ext cx="10017245" cy="1325563"/>
          </a:xfrm>
        </p:spPr>
        <p:txBody>
          <a:bodyPr/>
          <a:lstStyle/>
          <a:p>
            <a:r>
              <a:rPr lang="en-US"/>
              <a:t>Revision and iPad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3E838C5-B5B4-0AF0-42D4-EB7E1560F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372" y="1227100"/>
            <a:ext cx="11577254" cy="4891495"/>
          </a:xfrm>
        </p:spPr>
        <p:txBody>
          <a:bodyPr>
            <a:normAutofit/>
          </a:bodyPr>
          <a:lstStyle/>
          <a:p>
            <a:r>
              <a:rPr lang="en-GB" dirty="0"/>
              <a:t>Pearson Online Revision Guides and flashcards for majority of subjects (free)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87B34-9B05-EAE8-2A71-CA30B1A01F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7320" y="6356350"/>
            <a:ext cx="2743200" cy="365125"/>
          </a:xfrm>
        </p:spPr>
        <p:txBody>
          <a:bodyPr/>
          <a:lstStyle/>
          <a:p>
            <a:fld id="{4AB797A5-9E73-8847-8ECC-4DFCBE89E7CD}" type="datetime2">
              <a:rPr lang="en-GB" smtClean="0"/>
              <a:pPr/>
              <a:t>Wednesday, 04 March 2026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F248E-242B-A074-DD5E-50348981C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5600" y="6356350"/>
            <a:ext cx="2743200" cy="365125"/>
          </a:xfrm>
        </p:spPr>
        <p:txBody>
          <a:bodyPr/>
          <a:lstStyle/>
          <a:p>
            <a:fld id="{28A81A14-46CD-45BB-9792-6E9D6D95560C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14" name="Picture Placeholder 13" descr="A black and gold sign with a black background&#10;&#10;AI-generated content may be incorrect.">
            <a:extLst>
              <a:ext uri="{FF2B5EF4-FFF2-40B4-BE49-F238E27FC236}">
                <a16:creationId xmlns:a16="http://schemas.microsoft.com/office/drawing/2014/main" id="{D7A23DB6-5C64-B58B-DE15-AA107D8529D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" b="47"/>
          <a:stretch>
            <a:fillRect/>
          </a:stretch>
        </p:blipFill>
        <p:spPr/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73C889-3B0C-B09F-E409-ECEC0BF19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319" y="1851873"/>
            <a:ext cx="3101609" cy="48696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C7FABBC-0B5E-FD3A-AAAD-5C78ED35B9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8981" y="3233744"/>
            <a:ext cx="8685320" cy="224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372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C1E8A0-DAFB-A072-77C1-5B7233F72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C1F2B99F-A75C-7310-6EFE-580AE32CF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73" y="50801"/>
            <a:ext cx="10017245" cy="1325563"/>
          </a:xfrm>
        </p:spPr>
        <p:txBody>
          <a:bodyPr/>
          <a:lstStyle/>
          <a:p>
            <a:r>
              <a:rPr lang="en-US"/>
              <a:t>Student Wellbeing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304B4BC-41F3-BD87-C30E-06217A100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372" y="1255857"/>
            <a:ext cx="8859569" cy="50120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>
                <a:latin typeface="Brown LL"/>
              </a:rPr>
              <a:t>During the exam period, our young people will often feel intense pressure from school, home, peers and themselves.</a:t>
            </a:r>
          </a:p>
          <a:p>
            <a:r>
              <a:rPr lang="en-GB" dirty="0">
                <a:latin typeface="Brown LL"/>
              </a:rPr>
              <a:t>Focus on emotional support first.</a:t>
            </a:r>
          </a:p>
          <a:p>
            <a:r>
              <a:rPr lang="en-GB" dirty="0">
                <a:latin typeface="Brown LL"/>
              </a:rPr>
              <a:t>Be mindful of what helps and what to avoid e.g.</a:t>
            </a:r>
            <a:endParaRPr lang="en-GB" dirty="0"/>
          </a:p>
          <a:p>
            <a:r>
              <a:rPr lang="en-GB" dirty="0">
                <a:latin typeface="Brown LL"/>
              </a:rPr>
              <a:t>Let them know your love isn't tied to results.</a:t>
            </a:r>
          </a:p>
          <a:p>
            <a:r>
              <a:rPr lang="en-GB" dirty="0">
                <a:latin typeface="Brown LL"/>
              </a:rPr>
              <a:t>Listen more than you advise.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8D26D-FC25-C3CF-F151-F19486F00E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7320" y="6356350"/>
            <a:ext cx="2743200" cy="365125"/>
          </a:xfrm>
        </p:spPr>
        <p:txBody>
          <a:bodyPr/>
          <a:lstStyle/>
          <a:p>
            <a:fld id="{4AB797A5-9E73-8847-8ECC-4DFCBE89E7CD}" type="datetime2">
              <a:rPr lang="en-GB" smtClean="0"/>
              <a:pPr/>
              <a:t>Wednesday, 04 March 2026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2E251-ED8E-76D7-FACD-87836592F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5600" y="6356350"/>
            <a:ext cx="2743200" cy="365125"/>
          </a:xfrm>
        </p:spPr>
        <p:txBody>
          <a:bodyPr/>
          <a:lstStyle/>
          <a:p>
            <a:fld id="{28A81A14-46CD-45BB-9792-6E9D6D95560C}" type="slidenum">
              <a:rPr lang="en-GB" smtClean="0"/>
              <a:pPr/>
              <a:t>21</a:t>
            </a:fld>
            <a:endParaRPr lang="en-GB"/>
          </a:p>
        </p:txBody>
      </p:sp>
      <p:pic>
        <p:nvPicPr>
          <p:cNvPr id="14" name="Picture Placeholder 13" descr="A black and gold sign with a black background&#10;&#10;AI-generated content may be incorrect.">
            <a:extLst>
              <a:ext uri="{FF2B5EF4-FFF2-40B4-BE49-F238E27FC236}">
                <a16:creationId xmlns:a16="http://schemas.microsoft.com/office/drawing/2014/main" id="{C1D28D3F-1D96-83F4-CD94-4B3830271B0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" b="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9808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92FCA4-051E-3D61-1AC4-5D3758895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3FA4B9D-18AD-9C6D-F380-FEE860955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73" y="50801"/>
            <a:ext cx="10017245" cy="1325563"/>
          </a:xfrm>
        </p:spPr>
        <p:txBody>
          <a:bodyPr/>
          <a:lstStyle/>
          <a:p>
            <a:r>
              <a:rPr lang="en-US"/>
              <a:t>Student Wellbeing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DDAF8D6-4288-FEDB-51A7-8CB7CD59D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372" y="1255857"/>
            <a:ext cx="8859569" cy="50120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GB">
                <a:latin typeface="Brown LL"/>
              </a:rPr>
              <a:t>Help create structure.</a:t>
            </a:r>
            <a:endParaRPr lang="en-GB" dirty="0"/>
          </a:p>
          <a:p>
            <a:pPr marL="457200" indent="-457200"/>
            <a:r>
              <a:rPr lang="en-GB">
                <a:latin typeface="Brown LL"/>
              </a:rPr>
              <a:t>Do they need support in creating a revision timetable?</a:t>
            </a:r>
            <a:endParaRPr lang="en-GB" dirty="0"/>
          </a:p>
          <a:p>
            <a:pPr marL="457200" indent="-457200"/>
            <a:r>
              <a:rPr lang="en-GB">
                <a:latin typeface="Brown LL"/>
              </a:rPr>
              <a:t>Ask them how you can support their study time.</a:t>
            </a:r>
            <a:endParaRPr lang="en-GB" dirty="0"/>
          </a:p>
          <a:p>
            <a:pPr marL="457200" indent="-457200"/>
            <a:r>
              <a:rPr lang="en-GB">
                <a:latin typeface="Brown LL"/>
              </a:rPr>
              <a:t>Let them take ownership.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457200" indent="-457200"/>
            <a:r>
              <a:rPr lang="en-GB" dirty="0">
                <a:latin typeface="Brown LL"/>
              </a:rPr>
              <a:t>Homes can be busy places, can you help make the home a calm study space.</a:t>
            </a:r>
            <a:endParaRPr lang="en-GB" dirty="0"/>
          </a:p>
          <a:p>
            <a:pPr marL="457200" indent="-457200"/>
            <a:r>
              <a:rPr lang="en-GB">
                <a:latin typeface="Brown LL"/>
              </a:rPr>
              <a:t>Reduce noise during study times.</a:t>
            </a:r>
            <a:endParaRPr lang="en-GB" dirty="0"/>
          </a:p>
          <a:p>
            <a:pPr marL="457200" indent="-457200"/>
            <a:r>
              <a:rPr lang="en-GB" dirty="0">
                <a:latin typeface="Brown LL"/>
              </a:rPr>
              <a:t>Keep </a:t>
            </a:r>
            <a:r>
              <a:rPr lang="en-GB">
                <a:latin typeface="Brown LL"/>
              </a:rPr>
              <a:t>distractions (TV, loud calls) minimal.</a:t>
            </a:r>
            <a:endParaRPr lang="en-GB" dirty="0"/>
          </a:p>
          <a:p>
            <a:pPr marL="457200" indent="-457200"/>
            <a:r>
              <a:rPr lang="en-GB">
                <a:latin typeface="Brown LL"/>
              </a:rPr>
              <a:t>Encourage good sleep.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44DAE-8499-6E9D-C63C-14C15C9874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7320" y="6356350"/>
            <a:ext cx="2743200" cy="365125"/>
          </a:xfrm>
        </p:spPr>
        <p:txBody>
          <a:bodyPr/>
          <a:lstStyle/>
          <a:p>
            <a:fld id="{4AB797A5-9E73-8847-8ECC-4DFCBE89E7CD}" type="datetime2">
              <a:rPr lang="en-GB" smtClean="0"/>
              <a:pPr/>
              <a:t>Wednesday, 04 March 2026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DD889-24A8-0A47-DB44-C5CFE9DB9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5600" y="6356350"/>
            <a:ext cx="2743200" cy="365125"/>
          </a:xfrm>
        </p:spPr>
        <p:txBody>
          <a:bodyPr/>
          <a:lstStyle/>
          <a:p>
            <a:fld id="{28A81A14-46CD-45BB-9792-6E9D6D95560C}" type="slidenum">
              <a:rPr lang="en-GB" smtClean="0"/>
              <a:pPr/>
              <a:t>22</a:t>
            </a:fld>
            <a:endParaRPr lang="en-GB"/>
          </a:p>
        </p:txBody>
      </p:sp>
      <p:pic>
        <p:nvPicPr>
          <p:cNvPr id="14" name="Picture Placeholder 13" descr="A black and gold sign with a black background&#10;&#10;AI-generated content may be incorrect.">
            <a:extLst>
              <a:ext uri="{FF2B5EF4-FFF2-40B4-BE49-F238E27FC236}">
                <a16:creationId xmlns:a16="http://schemas.microsoft.com/office/drawing/2014/main" id="{FEF26A06-965E-9A6F-1372-09F15F7561B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" b="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2658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F9EB5-955B-A4EC-68C1-226675FF4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4072512-49AC-B6D4-9122-8DC62B9E5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73" y="50801"/>
            <a:ext cx="10017245" cy="1325563"/>
          </a:xfrm>
        </p:spPr>
        <p:txBody>
          <a:bodyPr/>
          <a:lstStyle/>
          <a:p>
            <a:r>
              <a:rPr lang="en-US"/>
              <a:t>Student Wellbeing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F66C6A0-12C1-8896-A70A-B440AE644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372" y="1255857"/>
            <a:ext cx="8859569" cy="50120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GB" dirty="0">
                <a:latin typeface="Brown LL"/>
              </a:rPr>
              <a:t>Support healthy stress manag</a:t>
            </a:r>
            <a:r>
              <a:rPr lang="en-GB">
                <a:latin typeface="Brown LL"/>
              </a:rPr>
              <a:t>ement</a:t>
            </a:r>
            <a:endParaRPr lang="en-GB" dirty="0"/>
          </a:p>
          <a:p>
            <a:pPr marL="457200" indent="-457200"/>
            <a:r>
              <a:rPr lang="en-GB">
                <a:latin typeface="Brown LL"/>
              </a:rPr>
              <a:t>When they get stressed at home the following tools might be helpful.</a:t>
            </a:r>
            <a:endParaRPr lang="en-GB" dirty="0"/>
          </a:p>
          <a:p>
            <a:pPr marL="457200" indent="-457200"/>
            <a:r>
              <a:rPr lang="en-GB">
                <a:latin typeface="Brown LL"/>
              </a:rPr>
              <a:t>Deep breathing (4-4-4  method)</a:t>
            </a:r>
            <a:endParaRPr lang="en-GB" dirty="0"/>
          </a:p>
          <a:p>
            <a:pPr marL="457200" indent="-457200"/>
            <a:r>
              <a:rPr lang="en-GB">
                <a:latin typeface="Brown LL"/>
              </a:rPr>
              <a:t>Short exercise breaks</a:t>
            </a:r>
            <a:endParaRPr lang="en-GB" dirty="0">
              <a:latin typeface="Brown LL"/>
            </a:endParaRPr>
          </a:p>
          <a:p>
            <a:pPr marL="457200" indent="-457200"/>
            <a:r>
              <a:rPr lang="en-GB">
                <a:latin typeface="Brown LL"/>
              </a:rPr>
              <a:t>Talking through worries</a:t>
            </a:r>
            <a:endParaRPr lang="en-GB" dirty="0"/>
          </a:p>
          <a:p>
            <a:pPr marL="457200" indent="-457200"/>
            <a:r>
              <a:rPr lang="en-GB" dirty="0">
                <a:latin typeface="Brown LL"/>
              </a:rPr>
              <a:t>Perspective reminders (one exam doesn't define you)</a:t>
            </a:r>
            <a:endParaRPr lang="en-GB" dirty="0"/>
          </a:p>
          <a:p>
            <a:pPr marL="457200" indent="-457200"/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77E1A-6909-CD0E-D37A-E9DA4798D3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7320" y="6356350"/>
            <a:ext cx="2743200" cy="365125"/>
          </a:xfrm>
        </p:spPr>
        <p:txBody>
          <a:bodyPr/>
          <a:lstStyle/>
          <a:p>
            <a:fld id="{4AB797A5-9E73-8847-8ECC-4DFCBE89E7CD}" type="datetime2">
              <a:rPr lang="en-GB" smtClean="0"/>
              <a:pPr/>
              <a:t>Wednesday, 04 March 2026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598E9-D765-715D-BB1E-E1AD018E7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5600" y="6356350"/>
            <a:ext cx="2743200" cy="365125"/>
          </a:xfrm>
        </p:spPr>
        <p:txBody>
          <a:bodyPr/>
          <a:lstStyle/>
          <a:p>
            <a:fld id="{28A81A14-46CD-45BB-9792-6E9D6D95560C}" type="slidenum">
              <a:rPr lang="en-GB" smtClean="0"/>
              <a:pPr/>
              <a:t>23</a:t>
            </a:fld>
            <a:endParaRPr lang="en-GB"/>
          </a:p>
        </p:txBody>
      </p:sp>
      <p:pic>
        <p:nvPicPr>
          <p:cNvPr id="14" name="Picture Placeholder 13" descr="A black and gold sign with a black background&#10;&#10;AI-generated content may be incorrect.">
            <a:extLst>
              <a:ext uri="{FF2B5EF4-FFF2-40B4-BE49-F238E27FC236}">
                <a16:creationId xmlns:a16="http://schemas.microsoft.com/office/drawing/2014/main" id="{984B58FA-CA16-6E94-4B84-45685E77632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" b="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9478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16ED9-2F21-AEFF-A456-8637C6156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C34A435-6756-F2C5-46E4-3A6D24C42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73" y="50801"/>
            <a:ext cx="10017245" cy="1325563"/>
          </a:xfrm>
        </p:spPr>
        <p:txBody>
          <a:bodyPr/>
          <a:lstStyle/>
          <a:p>
            <a:r>
              <a:rPr lang="en-US"/>
              <a:t>Student Wellbeing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A3D3A2D-4A8B-FD72-8498-CF529F13F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372" y="1255857"/>
            <a:ext cx="8859569" cy="50120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GB">
                <a:latin typeface="Brown LL"/>
              </a:rPr>
              <a:t>Be alert to signs of pressure and praise the effort as well as the outcome.</a:t>
            </a:r>
            <a:endParaRPr lang="en-GB" dirty="0"/>
          </a:p>
          <a:p>
            <a:pPr marL="457200" indent="-457200"/>
            <a:r>
              <a:rPr lang="en-GB" dirty="0">
                <a:latin typeface="Brown LL"/>
              </a:rPr>
              <a:t>Watch </a:t>
            </a:r>
            <a:r>
              <a:rPr lang="en-GB">
                <a:latin typeface="Brown LL"/>
              </a:rPr>
              <a:t>out for sleep issues, mood swings, tearfulness.</a:t>
            </a:r>
            <a:endParaRPr lang="en-GB" dirty="0"/>
          </a:p>
          <a:p>
            <a:pPr marL="457200" indent="-457200"/>
            <a:r>
              <a:rPr lang="en-GB">
                <a:latin typeface="Brown LL"/>
              </a:rPr>
              <a:t>Let the Year 10 Pastoral Team know of your concerns.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457200" indent="-457200"/>
            <a:r>
              <a:rPr lang="en-GB" dirty="0">
                <a:latin typeface="Brown LL"/>
              </a:rPr>
              <a:t>Research shows that teenagers develop resilience when </a:t>
            </a:r>
            <a:r>
              <a:rPr lang="en-GB">
                <a:latin typeface="Brown LL"/>
              </a:rPr>
              <a:t>praised for..</a:t>
            </a:r>
            <a:endParaRPr lang="en-GB" dirty="0"/>
          </a:p>
          <a:p>
            <a:pPr marL="457200" indent="-457200"/>
            <a:r>
              <a:rPr lang="en-GB">
                <a:latin typeface="Brown LL"/>
              </a:rPr>
              <a:t>Effort</a:t>
            </a:r>
            <a:endParaRPr lang="en-GB" dirty="0">
              <a:latin typeface="Brown LL"/>
            </a:endParaRPr>
          </a:p>
          <a:p>
            <a:pPr marL="457200" indent="-457200"/>
            <a:r>
              <a:rPr lang="en-GB">
                <a:latin typeface="Brown LL"/>
              </a:rPr>
              <a:t>Persistence</a:t>
            </a:r>
            <a:endParaRPr lang="en-GB"/>
          </a:p>
          <a:p>
            <a:pPr marL="457200" indent="-457200"/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457200" indent="-457200"/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727BE-C49A-0CCB-47D1-9D61BDDCE9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7320" y="6356350"/>
            <a:ext cx="2743200" cy="365125"/>
          </a:xfrm>
        </p:spPr>
        <p:txBody>
          <a:bodyPr/>
          <a:lstStyle/>
          <a:p>
            <a:fld id="{4AB797A5-9E73-8847-8ECC-4DFCBE89E7CD}" type="datetime2">
              <a:rPr lang="en-GB" smtClean="0"/>
              <a:pPr/>
              <a:t>Wednesday, 04 March 2026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8CBB4-DBF5-7153-6020-B84178093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5600" y="6356350"/>
            <a:ext cx="2743200" cy="365125"/>
          </a:xfrm>
        </p:spPr>
        <p:txBody>
          <a:bodyPr/>
          <a:lstStyle/>
          <a:p>
            <a:fld id="{28A81A14-46CD-45BB-9792-6E9D6D95560C}" type="slidenum">
              <a:rPr lang="en-GB" smtClean="0"/>
              <a:pPr/>
              <a:t>24</a:t>
            </a:fld>
            <a:endParaRPr lang="en-GB"/>
          </a:p>
        </p:txBody>
      </p:sp>
      <p:pic>
        <p:nvPicPr>
          <p:cNvPr id="14" name="Picture Placeholder 13" descr="A black and gold sign with a black background&#10;&#10;AI-generated content may be incorrect.">
            <a:extLst>
              <a:ext uri="{FF2B5EF4-FFF2-40B4-BE49-F238E27FC236}">
                <a16:creationId xmlns:a16="http://schemas.microsoft.com/office/drawing/2014/main" id="{BD9D45EA-0620-436C-DE65-0B2FD487633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" b="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2824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6B24F0-13CE-086E-03B5-A94F1A1A4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EF37FFA-1819-921D-CDC0-5499480F8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73" y="50801"/>
            <a:ext cx="10017245" cy="1325563"/>
          </a:xfrm>
        </p:spPr>
        <p:txBody>
          <a:bodyPr/>
          <a:lstStyle/>
          <a:p>
            <a:r>
              <a:rPr lang="en-US"/>
              <a:t>Key events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34FAB0E-6FF5-B4FA-7591-F514AC5C0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107" y="1333142"/>
            <a:ext cx="11577253" cy="50120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>
                <a:latin typeface="Calibri"/>
                <a:ea typeface="Calibri"/>
                <a:cs typeface="Calibri"/>
              </a:rPr>
              <a:t>Monday 23rd March = Cultural Capital trips</a:t>
            </a:r>
          </a:p>
          <a:p>
            <a:pPr marL="0" indent="0">
              <a:buNone/>
            </a:pPr>
            <a:endParaRPr lang="en-GB" dirty="0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>
                <a:latin typeface="Calibri"/>
                <a:ea typeface="Calibri"/>
                <a:cs typeface="Calibri"/>
              </a:rPr>
              <a:t>Tuesday 14</a:t>
            </a:r>
            <a:r>
              <a:rPr lang="en-GB" baseline="30000" dirty="0">
                <a:latin typeface="Calibri"/>
                <a:ea typeface="Calibri"/>
                <a:cs typeface="Calibri"/>
              </a:rPr>
              <a:t>th</a:t>
            </a:r>
            <a:r>
              <a:rPr lang="en-GB" dirty="0">
                <a:latin typeface="Calibri"/>
                <a:ea typeface="Calibri"/>
                <a:cs typeface="Calibri"/>
              </a:rPr>
              <a:t> April – 21</a:t>
            </a:r>
            <a:r>
              <a:rPr lang="en-GB" baseline="30000" dirty="0">
                <a:latin typeface="Calibri"/>
                <a:ea typeface="Calibri"/>
                <a:cs typeface="Calibri"/>
              </a:rPr>
              <a:t>st</a:t>
            </a:r>
            <a:r>
              <a:rPr lang="en-GB" dirty="0">
                <a:latin typeface="Calibri"/>
                <a:ea typeface="Calibri"/>
                <a:cs typeface="Calibri"/>
              </a:rPr>
              <a:t> April = PPE exams</a:t>
            </a:r>
            <a:endParaRPr lang="en-GB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en-GB" dirty="0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dirty="0">
                <a:latin typeface="Calibri"/>
                <a:ea typeface="Calibri"/>
                <a:cs typeface="Calibri"/>
              </a:rPr>
              <a:t>Thursday 3</a:t>
            </a:r>
            <a:r>
              <a:rPr lang="en-GB" baseline="30000" dirty="0">
                <a:latin typeface="Calibri"/>
                <a:ea typeface="Calibri"/>
                <a:cs typeface="Calibri"/>
              </a:rPr>
              <a:t>rd</a:t>
            </a:r>
            <a:r>
              <a:rPr lang="en-GB" dirty="0">
                <a:latin typeface="Calibri"/>
                <a:ea typeface="Calibri"/>
                <a:cs typeface="Calibri"/>
              </a:rPr>
              <a:t> July and Friday 4</a:t>
            </a:r>
            <a:r>
              <a:rPr lang="en-GB" baseline="30000" dirty="0">
                <a:latin typeface="Calibri"/>
                <a:ea typeface="Calibri"/>
                <a:cs typeface="Calibri"/>
              </a:rPr>
              <a:t>th</a:t>
            </a:r>
            <a:r>
              <a:rPr lang="en-GB" dirty="0">
                <a:latin typeface="Calibri"/>
                <a:ea typeface="Calibri"/>
                <a:cs typeface="Calibri"/>
              </a:rPr>
              <a:t> of July = Cultural Capital trips</a:t>
            </a:r>
          </a:p>
          <a:p>
            <a:pPr marL="0" indent="0">
              <a:buNone/>
            </a:pPr>
            <a:endParaRPr lang="en-GB" dirty="0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>
                <a:latin typeface="Calibri"/>
                <a:ea typeface="Calibri"/>
                <a:cs typeface="Calibri"/>
              </a:rPr>
              <a:t>Tuesday 9th June to Thursday 11th June = Onsite Work Experience called Project Pitch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955B5-2576-DB07-E907-9EBDE0420C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7320" y="6356350"/>
            <a:ext cx="2743200" cy="365125"/>
          </a:xfrm>
        </p:spPr>
        <p:txBody>
          <a:bodyPr/>
          <a:lstStyle/>
          <a:p>
            <a:fld id="{4AB797A5-9E73-8847-8ECC-4DFCBE89E7CD}" type="datetime2">
              <a:rPr lang="en-GB" smtClean="0"/>
              <a:pPr/>
              <a:t>Wednesday, 04 March 2026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F5EF1-9E26-3228-502A-530A57554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5600" y="6356350"/>
            <a:ext cx="2743200" cy="365125"/>
          </a:xfrm>
        </p:spPr>
        <p:txBody>
          <a:bodyPr/>
          <a:lstStyle/>
          <a:p>
            <a:fld id="{28A81A14-46CD-45BB-9792-6E9D6D95560C}" type="slidenum">
              <a:rPr lang="en-GB" smtClean="0"/>
              <a:pPr/>
              <a:t>25</a:t>
            </a:fld>
            <a:endParaRPr lang="en-GB"/>
          </a:p>
        </p:txBody>
      </p:sp>
      <p:pic>
        <p:nvPicPr>
          <p:cNvPr id="14" name="Picture Placeholder 13" descr="A black and gold sign with a black background&#10;&#10;AI-generated content may be incorrect.">
            <a:extLst>
              <a:ext uri="{FF2B5EF4-FFF2-40B4-BE49-F238E27FC236}">
                <a16:creationId xmlns:a16="http://schemas.microsoft.com/office/drawing/2014/main" id="{FC9062B2-1225-31BB-132A-B68DF190880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" b="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27022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5DE293-E7AA-B443-ABA8-CE657C67F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F3180ED-8A97-B53C-888C-D30FAEFC8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73" y="50801"/>
            <a:ext cx="10017245" cy="1325563"/>
          </a:xfrm>
        </p:spPr>
        <p:txBody>
          <a:bodyPr/>
          <a:lstStyle/>
          <a:p>
            <a:r>
              <a:rPr lang="en-US" dirty="0"/>
              <a:t>Revision?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42DD1-5000-A9BD-E91D-7A05958A9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5600" y="6356350"/>
            <a:ext cx="2743200" cy="365125"/>
          </a:xfrm>
        </p:spPr>
        <p:txBody>
          <a:bodyPr/>
          <a:lstStyle/>
          <a:p>
            <a:fld id="{28A81A14-46CD-45BB-9792-6E9D6D95560C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14" name="Picture Placeholder 13" descr="A black and gold sign with a black background&#10;&#10;AI-generated content may be incorrect.">
            <a:extLst>
              <a:ext uri="{FF2B5EF4-FFF2-40B4-BE49-F238E27FC236}">
                <a16:creationId xmlns:a16="http://schemas.microsoft.com/office/drawing/2014/main" id="{A43F3ECF-93AB-D3C3-E804-9ADDAE2F912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" b="47"/>
          <a:stretch>
            <a:fillRect/>
          </a:stretch>
        </p:blipFill>
        <p:spPr/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8F6FB-3A10-CF55-74F0-D479825D1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372" y="1957822"/>
            <a:ext cx="11681427" cy="4351338"/>
          </a:xfrm>
        </p:spPr>
        <p:txBody>
          <a:bodyPr/>
          <a:lstStyle/>
          <a:p>
            <a:endParaRPr lang="en-GB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AB655C-8B77-6819-7AE4-1FAFB3B988E9}"/>
              </a:ext>
            </a:extLst>
          </p:cNvPr>
          <p:cNvSpPr txBox="1">
            <a:spLocks/>
          </p:cNvSpPr>
          <p:nvPr/>
        </p:nvSpPr>
        <p:spPr>
          <a:xfrm>
            <a:off x="0" y="6021268"/>
            <a:ext cx="11681427" cy="46727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Brown LL" panose="020B05040101010101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Brown LL" panose="020B05040101010101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Brown LL" panose="020B05040101010101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Brown LL" panose="020B05040101010101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Brown LL" panose="020B05040101010101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/>
              <a:t>Active </a:t>
            </a:r>
            <a:r>
              <a:rPr lang="en-GB" dirty="0" err="1"/>
              <a:t>revison</a:t>
            </a:r>
            <a:r>
              <a:rPr lang="en-GB" dirty="0"/>
              <a:t> is much more effective. 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pic>
        <p:nvPicPr>
          <p:cNvPr id="5" name="Picture 4" descr="Not Equal&quot; Images – Browse 24,266 Stock ...">
            <a:extLst>
              <a:ext uri="{FF2B5EF4-FFF2-40B4-BE49-F238E27FC236}">
                <a16:creationId xmlns:a16="http://schemas.microsoft.com/office/drawing/2014/main" id="{A3F93344-EC87-3B6E-A368-41BC47F54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010" y="2494158"/>
            <a:ext cx="1659416" cy="165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285075-89C3-C6ED-7810-E1EFB2D8A7C6}"/>
              </a:ext>
            </a:extLst>
          </p:cNvPr>
          <p:cNvSpPr txBox="1"/>
          <p:nvPr/>
        </p:nvSpPr>
        <p:spPr>
          <a:xfrm>
            <a:off x="361913" y="1750690"/>
            <a:ext cx="332640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</a:rPr>
              <a:t>Active Revision?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6D6382-C5D3-9B84-F836-9E1BB922D853}"/>
              </a:ext>
            </a:extLst>
          </p:cNvPr>
          <p:cNvSpPr txBox="1"/>
          <p:nvPr/>
        </p:nvSpPr>
        <p:spPr>
          <a:xfrm>
            <a:off x="361913" y="4076543"/>
            <a:ext cx="332640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</a:rPr>
              <a:t>Passive Revision?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F566D9C8-C46E-9258-F228-202DB5E66E1C}"/>
              </a:ext>
            </a:extLst>
          </p:cNvPr>
          <p:cNvSpPr txBox="1">
            <a:spLocks/>
          </p:cNvSpPr>
          <p:nvPr/>
        </p:nvSpPr>
        <p:spPr>
          <a:xfrm>
            <a:off x="3973254" y="1590242"/>
            <a:ext cx="5763818" cy="903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Brown LL" panose="020B05040101010101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Brown LL" panose="020B05040101010101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Brown LL" panose="020B05040101010101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Brown LL" panose="020B05040101010101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Brown LL" panose="020B05040101010101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Transforming or recalling the information e.g. retrieving</a:t>
            </a:r>
          </a:p>
          <a:p>
            <a:pPr algn="ctr"/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94F2EAF-0DBC-E048-3494-280C7795C25E}"/>
              </a:ext>
            </a:extLst>
          </p:cNvPr>
          <p:cNvSpPr txBox="1">
            <a:spLocks/>
          </p:cNvSpPr>
          <p:nvPr/>
        </p:nvSpPr>
        <p:spPr>
          <a:xfrm>
            <a:off x="3973254" y="3915663"/>
            <a:ext cx="5763818" cy="10521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Brown LL" panose="020B05040101010101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Brown LL" panose="020B05040101010101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Brown LL" panose="020B05040101010101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Brown LL" panose="020B05040101010101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Brown LL" panose="020B05040101010101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Copying, watching, or reading information without changing it e.g. writing out notes from iPad</a:t>
            </a:r>
          </a:p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B707082-51F2-C9BE-5F15-82EF921B76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784" y="2324938"/>
            <a:ext cx="1310309" cy="13103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8BC3F3-2FE5-342E-3318-5D03A53914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5065" y="4688794"/>
            <a:ext cx="1041745" cy="104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7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578D5-E99B-495B-3A23-0D3A50D1C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A170672C-9480-CD29-BA26-9ED42E16E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73" y="0"/>
            <a:ext cx="10017245" cy="1325563"/>
          </a:xfrm>
        </p:spPr>
        <p:txBody>
          <a:bodyPr/>
          <a:lstStyle/>
          <a:p>
            <a:r>
              <a:rPr lang="en-US" dirty="0"/>
              <a:t>3 most effective revision strategies?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30FB2-5D50-CF57-11F7-8D390E4E1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5600" y="6356350"/>
            <a:ext cx="2743200" cy="365125"/>
          </a:xfrm>
        </p:spPr>
        <p:txBody>
          <a:bodyPr/>
          <a:lstStyle/>
          <a:p>
            <a:fld id="{28A81A14-46CD-45BB-9792-6E9D6D95560C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14" name="Picture Placeholder 13" descr="A black and gold sign with a black background&#10;&#10;AI-generated content may be incorrect.">
            <a:extLst>
              <a:ext uri="{FF2B5EF4-FFF2-40B4-BE49-F238E27FC236}">
                <a16:creationId xmlns:a16="http://schemas.microsoft.com/office/drawing/2014/main" id="{7215D3E9-1484-93DD-76FA-C5AA031E12F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" b="47"/>
          <a:stretch>
            <a:fillRect/>
          </a:stretch>
        </p:blipFill>
        <p:spPr/>
      </p:pic>
      <p:sp>
        <p:nvSpPr>
          <p:cNvPr id="21" name="Content Placeholder 10">
            <a:extLst>
              <a:ext uri="{FF2B5EF4-FFF2-40B4-BE49-F238E27FC236}">
                <a16:creationId xmlns:a16="http://schemas.microsoft.com/office/drawing/2014/main" id="{A2242FC2-91D0-B6BF-EB18-97E201747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373" y="1225653"/>
            <a:ext cx="11577254" cy="5495822"/>
          </a:xfrm>
        </p:spPr>
        <p:txBody>
          <a:bodyPr>
            <a:normAutofit lnSpcReduction="10000"/>
          </a:bodyPr>
          <a:lstStyle/>
          <a:p>
            <a:r>
              <a:rPr lang="en-GB" sz="3600" dirty="0"/>
              <a:t>Flashcards</a:t>
            </a:r>
          </a:p>
          <a:p>
            <a:endParaRPr lang="en-GB" sz="3600" dirty="0"/>
          </a:p>
          <a:p>
            <a:endParaRPr lang="en-GB" sz="3600" dirty="0"/>
          </a:p>
          <a:p>
            <a:endParaRPr lang="en-GB" sz="3600" dirty="0"/>
          </a:p>
          <a:p>
            <a:r>
              <a:rPr lang="en-GB" sz="3600" dirty="0"/>
              <a:t>Mind Mapping</a:t>
            </a:r>
          </a:p>
          <a:p>
            <a:endParaRPr lang="en-GB" sz="3600" dirty="0"/>
          </a:p>
          <a:p>
            <a:endParaRPr lang="en-GB" sz="3600" dirty="0"/>
          </a:p>
          <a:p>
            <a:endParaRPr lang="en-GB" sz="3600" dirty="0"/>
          </a:p>
          <a:p>
            <a:r>
              <a:rPr lang="en-GB" sz="3600" dirty="0"/>
              <a:t>Self-quizzing (retrieval practice)</a:t>
            </a:r>
          </a:p>
          <a:p>
            <a:endParaRPr lang="en-US" sz="3600" dirty="0"/>
          </a:p>
          <a:p>
            <a:endParaRPr lang="en-US" sz="3600" dirty="0"/>
          </a:p>
        </p:txBody>
      </p:sp>
      <p:pic>
        <p:nvPicPr>
          <p:cNvPr id="1026" name="Picture 2" descr="Download Free Flashcard Icons in PNG &amp; SVG">
            <a:extLst>
              <a:ext uri="{FF2B5EF4-FFF2-40B4-BE49-F238E27FC236}">
                <a16:creationId xmlns:a16="http://schemas.microsoft.com/office/drawing/2014/main" id="{F5193F73-C29F-56FE-14F1-B4B173819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18" y="1967798"/>
            <a:ext cx="1248772" cy="124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nd Map Icons - Free SVG &amp; PNG Mind ...">
            <a:extLst>
              <a:ext uri="{FF2B5EF4-FFF2-40B4-BE49-F238E27FC236}">
                <a16:creationId xmlns:a16="http://schemas.microsoft.com/office/drawing/2014/main" id="{F5A327A7-B1B7-5EEA-EB19-5DFFA6929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776" y="4206698"/>
            <a:ext cx="1425649" cy="142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est Paper Icons - Free SVG &amp; PNG Test ...">
            <a:extLst>
              <a:ext uri="{FF2B5EF4-FFF2-40B4-BE49-F238E27FC236}">
                <a16:creationId xmlns:a16="http://schemas.microsoft.com/office/drawing/2014/main" id="{F2160E46-211D-4E49-176F-E8AEB7CCA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015" y="5478352"/>
            <a:ext cx="1243123" cy="124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14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66EC16-C2C5-95F1-EEF3-907C0D426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C87FAD6-CED4-89D1-6122-29FA251BF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" y="-67733"/>
            <a:ext cx="10017245" cy="1325563"/>
          </a:xfrm>
        </p:spPr>
        <p:txBody>
          <a:bodyPr/>
          <a:lstStyle/>
          <a:p>
            <a:r>
              <a:rPr lang="en-US"/>
              <a:t>Revision Success – Retrieval Practice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77A4DF4-3C5E-D3A6-66FF-538BF3E4A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320" y="1128889"/>
            <a:ext cx="11841479" cy="4371271"/>
          </a:xfrm>
        </p:spPr>
        <p:txBody>
          <a:bodyPr>
            <a:normAutofit/>
          </a:bodyPr>
          <a:lstStyle/>
          <a:p>
            <a:r>
              <a:rPr lang="en-GB"/>
              <a:t>Quiz yourself, check your answers, repeat!</a:t>
            </a:r>
          </a:p>
          <a:p>
            <a:endParaRPr lang="en-GB"/>
          </a:p>
          <a:p>
            <a:r>
              <a:rPr lang="en-GB"/>
              <a:t>All quizzes on iPad TEAMS for each subject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US"/>
          </a:p>
        </p:txBody>
      </p:sp>
      <p:pic>
        <p:nvPicPr>
          <p:cNvPr id="14" name="Picture Placeholder 13" descr="A black and gold sign with a black background&#10;&#10;AI-generated content may be incorrect.">
            <a:extLst>
              <a:ext uri="{FF2B5EF4-FFF2-40B4-BE49-F238E27FC236}">
                <a16:creationId xmlns:a16="http://schemas.microsoft.com/office/drawing/2014/main" id="{E773327D-F8BE-17DC-F363-135097B8CAA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" b="47"/>
          <a:stretch>
            <a:fillRect/>
          </a:stretch>
        </p:blipFill>
        <p:spPr/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A37BB3-5664-95F9-AE4A-AF77C3394B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96" y="3201883"/>
            <a:ext cx="10958510" cy="310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423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D94EC-A988-C850-67FE-A9D235390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1CD30D2-8BCC-CD1B-BE1B-6CF9C6F86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" y="-67733"/>
            <a:ext cx="10017245" cy="1325563"/>
          </a:xfrm>
        </p:spPr>
        <p:txBody>
          <a:bodyPr/>
          <a:lstStyle/>
          <a:p>
            <a:r>
              <a:rPr lang="en-US"/>
              <a:t>Revision Success – Mapping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221CEB2-0BBF-ED71-8C53-A4EB0A05F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320" y="1128889"/>
            <a:ext cx="11841479" cy="4371271"/>
          </a:xfrm>
        </p:spPr>
        <p:txBody>
          <a:bodyPr>
            <a:normAutofit/>
          </a:bodyPr>
          <a:lstStyle/>
          <a:p>
            <a:r>
              <a:rPr lang="en-GB"/>
              <a:t>Complete from notes, making connections and summarising (not copying)</a:t>
            </a:r>
          </a:p>
          <a:p>
            <a:endParaRPr lang="en-GB"/>
          </a:p>
          <a:p>
            <a:r>
              <a:rPr lang="en-GB"/>
              <a:t>Recreate without notes and then review, adding in any missed knowledge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US"/>
          </a:p>
        </p:txBody>
      </p:sp>
      <p:pic>
        <p:nvPicPr>
          <p:cNvPr id="14" name="Picture Placeholder 13" descr="A black and gold sign with a black background&#10;&#10;AI-generated content may be incorrect.">
            <a:extLst>
              <a:ext uri="{FF2B5EF4-FFF2-40B4-BE49-F238E27FC236}">
                <a16:creationId xmlns:a16="http://schemas.microsoft.com/office/drawing/2014/main" id="{1CAA7EA2-6606-AB5F-951B-C12E9976CE3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" b="47"/>
          <a:stretch>
            <a:fillRect/>
          </a:stretch>
        </p:blipFill>
        <p:spPr/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83026F-525A-FEEA-8B5F-1E795FB03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693" y="3064940"/>
            <a:ext cx="10996613" cy="328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55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DE672-2C0C-F5CF-3B10-DA06529BC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1D4281D-3068-2C95-F54A-44A47DBA2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" y="-67733"/>
            <a:ext cx="10017245" cy="1325563"/>
          </a:xfrm>
        </p:spPr>
        <p:txBody>
          <a:bodyPr/>
          <a:lstStyle/>
          <a:p>
            <a:r>
              <a:rPr lang="en-US"/>
              <a:t>Revision Success - Flashcards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47F92E7-CC22-9BCC-DC94-249E05292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1" y="1243364"/>
            <a:ext cx="11709366" cy="6944372"/>
          </a:xfrm>
        </p:spPr>
        <p:txBody>
          <a:bodyPr>
            <a:normAutofit/>
          </a:bodyPr>
          <a:lstStyle/>
          <a:p>
            <a:r>
              <a:rPr lang="en-GB" dirty="0"/>
              <a:t>Prompt on one side that requires you to think of a specific answer, answer on the other side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pic>
        <p:nvPicPr>
          <p:cNvPr id="14" name="Picture Placeholder 13" descr="A black and gold sign with a black background&#10;&#10;AI-generated content may be incorrect.">
            <a:extLst>
              <a:ext uri="{FF2B5EF4-FFF2-40B4-BE49-F238E27FC236}">
                <a16:creationId xmlns:a16="http://schemas.microsoft.com/office/drawing/2014/main" id="{1C014122-4C06-DD10-09EA-D554976214B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" b="47"/>
          <a:stretch>
            <a:fillRect/>
          </a:stretch>
        </p:blipFill>
        <p:spPr/>
      </p:pic>
      <p:pic>
        <p:nvPicPr>
          <p:cNvPr id="1030" name="Picture 6" descr="Biology AQA GCSE Flashcards (Paper 1) | Teaching Resources">
            <a:extLst>
              <a:ext uri="{FF2B5EF4-FFF2-40B4-BE49-F238E27FC236}">
                <a16:creationId xmlns:a16="http://schemas.microsoft.com/office/drawing/2014/main" id="{0E5F7416-C02C-E092-E334-BB385236E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20" y="2098789"/>
            <a:ext cx="6065820" cy="455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CSE AQA Natural and Tectonic Hazard Flashcards | Teaching Resources">
            <a:extLst>
              <a:ext uri="{FF2B5EF4-FFF2-40B4-BE49-F238E27FC236}">
                <a16:creationId xmlns:a16="http://schemas.microsoft.com/office/drawing/2014/main" id="{C760ABA6-CEF2-C4B5-ED04-6F734F0EAD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7" b="9399"/>
          <a:stretch>
            <a:fillRect/>
          </a:stretch>
        </p:blipFill>
        <p:spPr bwMode="auto">
          <a:xfrm>
            <a:off x="6750651" y="2763520"/>
            <a:ext cx="5133975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419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0059F9-17F9-D15E-49E9-5E85B8F5C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C80AF96-366B-9512-6088-09F97E1EE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73" y="0"/>
            <a:ext cx="10017245" cy="1325563"/>
          </a:xfrm>
        </p:spPr>
        <p:txBody>
          <a:bodyPr/>
          <a:lstStyle/>
          <a:p>
            <a:r>
              <a:rPr lang="en-US" dirty="0"/>
              <a:t>An effective flashcard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D9F43-289E-324C-7A91-79E66626A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5600" y="6356350"/>
            <a:ext cx="2743200" cy="365125"/>
          </a:xfrm>
        </p:spPr>
        <p:txBody>
          <a:bodyPr/>
          <a:lstStyle/>
          <a:p>
            <a:fld id="{28A81A14-46CD-45BB-9792-6E9D6D95560C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14" name="Picture Placeholder 13" descr="A black and gold sign with a black background&#10;&#10;AI-generated content may be incorrect.">
            <a:extLst>
              <a:ext uri="{FF2B5EF4-FFF2-40B4-BE49-F238E27FC236}">
                <a16:creationId xmlns:a16="http://schemas.microsoft.com/office/drawing/2014/main" id="{4A86EC1D-F760-3AE7-06FD-04A274C4681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" b="47"/>
          <a:stretch>
            <a:fillRect/>
          </a:stretch>
        </p:blipFill>
        <p:spPr/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BDC0B1-0545-B19E-7F16-55C8839E9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1142FD-4942-E4AD-3920-9FE837FCA7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662" y="1365353"/>
            <a:ext cx="4956291" cy="30367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091C6A-2DC5-2E0A-998D-8C1B0C4CC44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47204"/>
          <a:stretch>
            <a:fillRect/>
          </a:stretch>
        </p:blipFill>
        <p:spPr>
          <a:xfrm>
            <a:off x="7423154" y="2388248"/>
            <a:ext cx="3644892" cy="424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30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C494D-541D-B552-273E-CFF7EE5B6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EA3CFE3-7804-AAB0-5AC8-9AE36130D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73" y="0"/>
            <a:ext cx="10017245" cy="1325563"/>
          </a:xfrm>
        </p:spPr>
        <p:txBody>
          <a:bodyPr/>
          <a:lstStyle/>
          <a:p>
            <a:r>
              <a:rPr lang="en-US" dirty="0"/>
              <a:t>A non-effective flashcard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74673-FB13-1312-CA17-6E347CE1B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5600" y="6356350"/>
            <a:ext cx="2743200" cy="365125"/>
          </a:xfrm>
        </p:spPr>
        <p:txBody>
          <a:bodyPr/>
          <a:lstStyle/>
          <a:p>
            <a:fld id="{28A81A14-46CD-45BB-9792-6E9D6D95560C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14" name="Picture Placeholder 13" descr="A black and gold sign with a black background&#10;&#10;AI-generated content may be incorrect.">
            <a:extLst>
              <a:ext uri="{FF2B5EF4-FFF2-40B4-BE49-F238E27FC236}">
                <a16:creationId xmlns:a16="http://schemas.microsoft.com/office/drawing/2014/main" id="{50BE8E68-01B6-43D0-329F-47386B25212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" b="47"/>
          <a:stretch>
            <a:fillRect/>
          </a:stretch>
        </p:blipFill>
        <p:spPr/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D1B678-789E-3CF7-05AB-3CB898F0B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GCSE PE OCR 9-1 Revision Flash Card bundle | Teaching Resources">
            <a:extLst>
              <a:ext uri="{FF2B5EF4-FFF2-40B4-BE49-F238E27FC236}">
                <a16:creationId xmlns:a16="http://schemas.microsoft.com/office/drawing/2014/main" id="{40411AD8-8D61-2681-E567-D93B6E3361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78" b="50000"/>
          <a:stretch>
            <a:fillRect/>
          </a:stretch>
        </p:blipFill>
        <p:spPr bwMode="auto">
          <a:xfrm>
            <a:off x="5558790" y="2385365"/>
            <a:ext cx="5947410" cy="429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C7EB78-A380-B5CE-9841-89472A23431E}"/>
              </a:ext>
            </a:extLst>
          </p:cNvPr>
          <p:cNvSpPr txBox="1"/>
          <p:nvPr/>
        </p:nvSpPr>
        <p:spPr>
          <a:xfrm>
            <a:off x="580390" y="1646238"/>
            <a:ext cx="4495800" cy="2123658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 algn="ctr"/>
            <a:endParaRPr lang="en-GB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en-GB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GB" sz="3600" dirty="0">
                <a:latin typeface="Verdana" panose="020B0604030504040204" pitchFamily="34" charset="0"/>
                <a:ea typeface="Verdana" panose="020B0604030504040204" pitchFamily="34" charset="0"/>
              </a:rPr>
              <a:t>Overload</a:t>
            </a:r>
          </a:p>
          <a:p>
            <a:pPr algn="ctr"/>
            <a:endParaRPr lang="en-GB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en-GB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564437"/>
      </p:ext>
    </p:extLst>
  </p:cSld>
  <p:clrMapOvr>
    <a:masterClrMapping/>
  </p:clrMapOvr>
</p:sld>
</file>

<file path=ppt/theme/theme1.xml><?xml version="1.0" encoding="utf-8"?>
<a:theme xmlns:a="http://schemas.openxmlformats.org/drawingml/2006/main" name="HTS Dark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81b4b99-4de4-4650-b859-e3785dd420e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1CB7120DF751479373DDC743FFAB96" ma:contentTypeVersion="19" ma:contentTypeDescription="Create a new document." ma:contentTypeScope="" ma:versionID="a2428cd36749509298ad7af6d4e8e7c0">
  <xsd:schema xmlns:xsd="http://www.w3.org/2001/XMLSchema" xmlns:xs="http://www.w3.org/2001/XMLSchema" xmlns:p="http://schemas.microsoft.com/office/2006/metadata/properties" xmlns:ns3="f051f26f-a0f8-41f8-ac51-fc551fce9acd" xmlns:ns4="781b4b99-4de4-4650-b859-e3785dd420e2" targetNamespace="http://schemas.microsoft.com/office/2006/metadata/properties" ma:root="true" ma:fieldsID="29e5ce69992ef7e0a01839c29817c40c" ns3:_="" ns4:_="">
    <xsd:import namespace="f051f26f-a0f8-41f8-ac51-fc551fce9acd"/>
    <xsd:import namespace="781b4b99-4de4-4650-b859-e3785dd420e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  <xsd:element ref="ns4:MediaServiceBillingMetadata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51f26f-a0f8-41f8-ac51-fc551fce9ac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1b4b99-4de4-4650-b859-e3785dd42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6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3C4345-7215-48BE-A185-0C11BDC43E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2E78B4-5564-4D86-8086-3C3FD6C9D1AF}">
  <ds:schemaRefs>
    <ds:schemaRef ds:uri="f051f26f-a0f8-41f8-ac51-fc551fce9acd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781b4b99-4de4-4650-b859-e3785dd420e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896298D-9D59-4BBA-AFEA-31EEE99AC8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51f26f-a0f8-41f8-ac51-fc551fce9acd"/>
    <ds:schemaRef ds:uri="781b4b99-4de4-4650-b859-e3785dd420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6cb466a9-2c53-4d33-b743-fe244531ed8f}" enabled="0" method="" siteId="{6cb466a9-2c53-4d33-b743-fe244531ed8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1076</TotalTime>
  <Words>1396</Words>
  <Application>Microsoft Office PowerPoint</Application>
  <PresentationFormat>Widescreen</PresentationFormat>
  <Paragraphs>315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Brown LL</vt:lpstr>
      <vt:lpstr>Calibri</vt:lpstr>
      <vt:lpstr>Verdana</vt:lpstr>
      <vt:lpstr>Weave Pro</vt:lpstr>
      <vt:lpstr>HTS Dark</vt:lpstr>
      <vt:lpstr>Year 10 Information Evening Welcome</vt:lpstr>
      <vt:lpstr>Year 10 PPEs – are they important?</vt:lpstr>
      <vt:lpstr>Revision?</vt:lpstr>
      <vt:lpstr>3 most effective revision strategies?</vt:lpstr>
      <vt:lpstr>Revision Success – Retrieval Practice</vt:lpstr>
      <vt:lpstr>Revision Success – Mapping</vt:lpstr>
      <vt:lpstr>Revision Success - Flashcards</vt:lpstr>
      <vt:lpstr>An effective flashcard</vt:lpstr>
      <vt:lpstr>A non-effective flashcard</vt:lpstr>
      <vt:lpstr>Flashcard Creation</vt:lpstr>
      <vt:lpstr>Revision Success - Flashcards</vt:lpstr>
      <vt:lpstr>Forgetting Curve?</vt:lpstr>
      <vt:lpstr>Key Characteristics of Successful Year 10s</vt:lpstr>
      <vt:lpstr>Preparing for PPEs (mocks)</vt:lpstr>
      <vt:lpstr>Preparing for PPEs (mocks)</vt:lpstr>
      <vt:lpstr>Century Platform</vt:lpstr>
      <vt:lpstr>Century Platform</vt:lpstr>
      <vt:lpstr>Revision and iPad</vt:lpstr>
      <vt:lpstr>Revision and iPad</vt:lpstr>
      <vt:lpstr>Revision and iPad</vt:lpstr>
      <vt:lpstr>Student Wellbeing</vt:lpstr>
      <vt:lpstr>Student Wellbeing</vt:lpstr>
      <vt:lpstr>Student Wellbeing</vt:lpstr>
      <vt:lpstr>Student Wellbeing</vt:lpstr>
      <vt:lpstr>Key events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Stephane Louiset</dc:creator>
  <cp:lastModifiedBy>Grace Savage</cp:lastModifiedBy>
  <cp:revision>6</cp:revision>
  <dcterms:created xsi:type="dcterms:W3CDTF">2024-12-03T08:45:28Z</dcterms:created>
  <dcterms:modified xsi:type="dcterms:W3CDTF">2026-03-04T08:42:59Z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0x0101004E1CB7120DF751479373DDC743FFAB96</vt:lpwstr>
  </property>
  <property fmtid="{D5CDD505-2E9C-101B-9397-08002B2CF9AE}" pid="3" name="MediaServiceImageTags">
    <vt:lpwstr/>
  </property>
</Properties>
</file>