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47"/>
  </p:notesMasterIdLst>
  <p:sldIdLst>
    <p:sldId id="421" r:id="rId6"/>
    <p:sldId id="423" r:id="rId7"/>
    <p:sldId id="424" r:id="rId8"/>
    <p:sldId id="425" r:id="rId9"/>
    <p:sldId id="426" r:id="rId10"/>
    <p:sldId id="428" r:id="rId11"/>
    <p:sldId id="462" r:id="rId12"/>
    <p:sldId id="429" r:id="rId13"/>
    <p:sldId id="430" r:id="rId14"/>
    <p:sldId id="463" r:id="rId15"/>
    <p:sldId id="434" r:id="rId16"/>
    <p:sldId id="435" r:id="rId17"/>
    <p:sldId id="437" r:id="rId18"/>
    <p:sldId id="464" r:id="rId19"/>
    <p:sldId id="471" r:id="rId20"/>
    <p:sldId id="470" r:id="rId21"/>
    <p:sldId id="469" r:id="rId22"/>
    <p:sldId id="436" r:id="rId23"/>
    <p:sldId id="439" r:id="rId24"/>
    <p:sldId id="465" r:id="rId25"/>
    <p:sldId id="446" r:id="rId26"/>
    <p:sldId id="467" r:id="rId27"/>
    <p:sldId id="442" r:id="rId28"/>
    <p:sldId id="443" r:id="rId29"/>
    <p:sldId id="444" r:id="rId30"/>
    <p:sldId id="449" r:id="rId31"/>
    <p:sldId id="454" r:id="rId32"/>
    <p:sldId id="455" r:id="rId33"/>
    <p:sldId id="456" r:id="rId34"/>
    <p:sldId id="457" r:id="rId35"/>
    <p:sldId id="458" r:id="rId36"/>
    <p:sldId id="453" r:id="rId37"/>
    <p:sldId id="468" r:id="rId38"/>
    <p:sldId id="450" r:id="rId39"/>
    <p:sldId id="459" r:id="rId40"/>
    <p:sldId id="460" r:id="rId41"/>
    <p:sldId id="451" r:id="rId42"/>
    <p:sldId id="452" r:id="rId43"/>
    <p:sldId id="447" r:id="rId44"/>
    <p:sldId id="472" r:id="rId45"/>
    <p:sldId id="448" r:id="rId46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26A8E-58A5-CB99-B579-A9812285B481}" v="11" dt="2023-09-20T06:57:32.108"/>
    <p1510:client id="{A53D684D-4503-71F3-049D-3E6AD44AA5A9}" v="74" dt="2023-09-21T14:29:45.400"/>
    <p1510:client id="{CB73909E-1497-2CAB-93E9-4E31E721491C}" v="23" dt="2023-09-20T15:40:19.318"/>
    <p1510:client id="{DE3B0DBC-5B3B-A7B6-59BA-E912134A7DD1}" v="1" dt="2023-09-20T15:17:27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5" autoAdjust="0"/>
    <p:restoredTop sz="74971" autoAdjust="0"/>
  </p:normalViewPr>
  <p:slideViewPr>
    <p:cSldViewPr>
      <p:cViewPr varScale="1">
        <p:scale>
          <a:sx n="114" d="100"/>
          <a:sy n="114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3BCD74EC-6151-4B2D-AA60-D8BA79399FF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4999037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9"/>
            <a:ext cx="5505450" cy="4501277"/>
          </a:xfrm>
          <a:prstGeom prst="rect">
            <a:avLst/>
          </a:prstGeom>
        </p:spPr>
        <p:txBody>
          <a:bodyPr vert="horz" lIns="92300" tIns="46150" rIns="92300" bIns="461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0142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A9D00DFD-C259-413A-A215-A66527913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2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75C3-4B48-4D6E-916C-A2EEB9CDF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60C5F-3375-40BA-ADBF-25F59A756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176D2-1BC7-475A-B7FF-9ABABBFA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D9F83-2CC8-4A96-8102-0A6A9E3F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49EB-61D3-4410-AFB2-6CB3F877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9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B3FD-E1D4-4314-9605-ECB8ACFB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067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04650-B4B3-4414-B40D-A086CA32E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788D2-2CB9-4B04-9291-0148CBC9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28BDE-88F1-4858-8170-2BC586E2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C758C-7FF1-497F-910E-926946C5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60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5674-04D7-44A9-B6BF-EA3A0025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41596-062F-47BE-85B8-94D8BA1F6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B9EDE-1241-4049-9643-2B09134D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6AC6-1A41-497C-926C-5E78D603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C5455-7741-4352-BDD8-DFD5472E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266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D2EB-1E80-4019-9C25-17A2DC9E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06C8-07AD-4A13-9B2E-C25657DE6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46161-816C-441F-AC91-784582717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0B9B3-6DB5-4FAB-9ED6-D9952E5B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66306-C955-4256-8E5F-12F1562D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DBE3B-1C4F-4002-986E-034AE7D8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9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F31E-EAAB-4467-A0B3-AB3EA9DB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C8C32-53EF-4BB1-A8E6-ABD5C6BF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3D78E-6003-43CC-9899-213D57433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85322-A092-416A-B3DB-AD795535D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FBC038-F3D5-41BC-9276-B69F190DF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F7EC4-A11D-4D10-A04C-601B76F3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B3672-BB62-4B79-96AD-EF33E059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06441-E66A-4B6E-B963-7C181068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08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CD55-FFBE-44E3-94B4-EE62545E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84C9C-7B2B-4266-AA67-61DDBA4E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CD201-59BA-4A8F-94B6-C3B2D44E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AFFB9-94CC-43C1-8233-4067FE1E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75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46EE3A-A41F-4006-B737-65C74248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9F10E-EE70-43DE-92A1-C26CCF85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D1902-6782-4A72-83A1-A8B72001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53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23E5F-1901-469C-8825-23E06993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6B17E-BF3E-409E-AC00-C1DB7626A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2E102-028A-40C9-A4F3-A9084524A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BCFA2-76D4-4513-99D9-FE3A89D4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CE006-844C-4DA4-BE25-4AFF2190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0C92D-7A0A-43FA-9085-9F8CC37B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1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7E47-953B-45EB-B26E-278CCDE3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9FE2-D282-4DBA-8377-C941002F0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72859-C8BB-4F48-81DF-46B38E4A8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05665-04FF-41D3-BA9B-554176DB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3A8DB-A4A7-4224-A294-30728786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CB662-5B64-4229-BF93-202B1767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21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31AF-B920-4D1F-95D4-1E155985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437CF-2E8B-4F58-A2A8-09CD678B7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AA4E0-A10E-4125-A349-B8EFE085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B18B9-C652-45F2-A0C7-A230C723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2B112-F434-4561-80ED-618AEB47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51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0E5B5A-0224-48A9-8084-3162230F9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1B1C7-546C-4845-9788-0235612A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9C29D-9032-4DAA-AB5C-3B2BFFCF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C9308-DEB8-4ABD-A038-792379D5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2141-EBBB-454B-AA0E-08BBF88B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8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r"/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/>
          <p:cNvPicPr/>
          <p:nvPr userDrawn="1"/>
        </p:nvPicPr>
        <p:blipFill>
          <a:blip r:embed="rId13" cstate="print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3880" y="0"/>
            <a:ext cx="1080120" cy="12241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800" b="1" kern="1200">
          <a:ln>
            <a:noFill/>
          </a:ln>
          <a:solidFill>
            <a:schemeClr val="bg1"/>
          </a:solidFill>
          <a:effectLst>
            <a:outerShdw blurRad="38100" dist="25400" dir="5400000" algn="tl" rotWithShape="0">
              <a:srgbClr val="000000">
                <a:alpha val="43000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7C145-A042-483A-A02D-5AABB92F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3F6B7-40AE-403F-8B8A-C04156A75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164B-68A8-4A83-9FBD-7E3681EF9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C4C09-6C90-4B82-B3E2-94313FDCFCC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D170-7191-423F-8B55-1C91E0110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BBD46-CDAF-4E4B-8996-8DCF145CB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33A7-D1DE-40B0-9A66-75198D0FBAC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1F557-83C9-4DB4-A4C3-49FC09B65CF5}"/>
              </a:ext>
            </a:extLst>
          </p:cNvPr>
          <p:cNvPicPr/>
          <p:nvPr userDrawn="1"/>
        </p:nvPicPr>
        <p:blipFill>
          <a:blip r:embed="rId14" cstate="print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3880" y="0"/>
            <a:ext cx="1080120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0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netsixthform.co.uk/resources/view/the-leap-from-year12-to-year-1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ttendance@holytrinitycrawley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v.uk/apply-apprenticeship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sbenhamed@holytrinitycrawley.org.uk" TargetMode="External"/><Relationship Id="rId3" Type="http://schemas.openxmlformats.org/officeDocument/2006/relationships/hyperlink" Target="mailto:smunda@holytrinitycrawley.org.uk" TargetMode="External"/><Relationship Id="rId7" Type="http://schemas.openxmlformats.org/officeDocument/2006/relationships/hyperlink" Target="mailto:aousalem@holytrinitycrawley.org.u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killick@holytrinitycrawley.org.uk" TargetMode="External"/><Relationship Id="rId5" Type="http://schemas.openxmlformats.org/officeDocument/2006/relationships/hyperlink" Target="mailto:asmith60@holytrinitycrawley.org.uk" TargetMode="External"/><Relationship Id="rId4" Type="http://schemas.openxmlformats.org/officeDocument/2006/relationships/hyperlink" Target="mailto:cstevens25@holytrinitycrawley.org.u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Year 13 Parent Information Event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1112AF9-EC70-FD7C-BDF6-87A348F5D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Wednesday 20th of September 2023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2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GCSE </a:t>
            </a:r>
            <a:r>
              <a:rPr lang="en-US" sz="3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Maths</a:t>
            </a:r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and English </a:t>
            </a:r>
            <a:r>
              <a:rPr lang="en-US" sz="3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resits</a:t>
            </a:r>
            <a:endParaRPr lang="en-US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These are a government requirement.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Many university courses require an English 4.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Exam dates: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English language paper 1: Tuesday 7 November 2023.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Mathematics paper 1: Wednesday 8 November 2023.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English language paper 2: Thursday 9 November 2023.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Mathematics paper 2: Friday 10 November 2023.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Mathematics paper 3: Monday 13 November 2023.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4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For the first time this year, Sixth Form students also have REACH on their timetable (one lesson per week).</a:t>
            </a: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This is personal and social education. It is the same principle as that studied in the lower school, but with more young adult themes.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Mental health, budgeting, student finance, careers education etc.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B09513-0BB6-4EF4-9B85-ADF7C3654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662" y="4779165"/>
            <a:ext cx="1696426" cy="13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Like with GCSEs, A Level exams will be sat at the end of Year 13 (3 exams per subject).</a:t>
            </a:r>
          </a:p>
          <a:p>
            <a:r>
              <a:rPr lang="en-US" sz="2400" dirty="0">
                <a:cs typeface="Arial" pitchFamily="34" charset="0"/>
              </a:rPr>
              <a:t>Some subjects have coursework, but most don’t.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342900" indent="-342900"/>
            <a:r>
              <a:rPr lang="en-US" sz="2400" dirty="0">
                <a:cs typeface="Arial" pitchFamily="34" charset="0"/>
              </a:rPr>
              <a:t>BTEC/Vocational subjects are a mixture of internally-assessed coursework and exams. </a:t>
            </a:r>
          </a:p>
          <a:p>
            <a:pPr marL="342900" indent="-342900"/>
            <a:endParaRPr lang="en-US" sz="2400" dirty="0">
              <a:cs typeface="Arial" pitchFamily="34" charset="0"/>
            </a:endParaRPr>
          </a:p>
          <a:p>
            <a:pPr marL="342900" indent="-342900"/>
            <a:r>
              <a:rPr lang="en-US" sz="2400" dirty="0">
                <a:latin typeface="Verdana"/>
                <a:ea typeface="Verdana"/>
                <a:cs typeface="Arial"/>
              </a:rPr>
              <a:t>Without wanting to put pressure on our young people – this year really counts.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9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Coursework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BTEC/Vocational coursework is an important feature of the course.</a:t>
            </a: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  <a:p>
            <a:pPr marL="342900" indent="-342900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There are very strict deadlines and guidelines about how much feedback students can be given / how much they can continue to submit/edit their work.</a:t>
            </a:r>
            <a:endParaRPr lang="en-US" sz="2400" dirty="0">
              <a:cs typeface="Arial" pitchFamily="34" charset="0"/>
            </a:endParaRPr>
          </a:p>
          <a:p>
            <a:pPr marL="342900" indent="-342900"/>
            <a:endParaRPr lang="en-US" sz="2400" dirty="0">
              <a:cs typeface="Arial" pitchFamily="34" charset="0"/>
            </a:endParaRPr>
          </a:p>
          <a:p>
            <a:pPr marL="342900" indent="-342900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Teachers at HTS are very good at contacting parents for students at risk of not meeting deadlines!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0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LEAP FROM YEAR 12  TO YEAR 13</a:t>
            </a:r>
            <a:endParaRPr lang="en-US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BA648A-C007-40BB-B931-D60BB49A9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4518"/>
            <a:ext cx="2933700" cy="1209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83132B-29BA-462F-8651-DD0F2AE18BA2}"/>
              </a:ext>
            </a:extLst>
          </p:cNvPr>
          <p:cNvSpPr txBox="1"/>
          <p:nvPr/>
        </p:nvSpPr>
        <p:spPr>
          <a:xfrm>
            <a:off x="251520" y="556074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https://www.netsixthform.co.uk/resources/view/the-leap-from-year12-to-year-13</a:t>
            </a:r>
            <a:endParaRPr lang="en-GB" dirty="0"/>
          </a:p>
          <a:p>
            <a:endParaRPr lang="en-GB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6C94E88-87A4-48B0-93F6-E6E66E949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832920" y="2155625"/>
            <a:ext cx="4648200" cy="3448050"/>
          </a:xfrm>
        </p:spPr>
      </p:pic>
    </p:spTree>
    <p:extLst>
      <p:ext uri="{BB962C8B-B14F-4D97-AF65-F5344CB8AC3E}">
        <p14:creationId xmlns:p14="http://schemas.microsoft.com/office/powerpoint/2010/main" val="171524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6</a:t>
            </a:r>
            <a:r>
              <a:rPr lang="en-US" sz="3200" b="1" baseline="30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</a:t>
            </a:r>
            <a:r>
              <a:rPr lang="en-US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form RPE days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567" y="1935480"/>
            <a:ext cx="8439233" cy="4214634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Verdana"/>
                <a:ea typeface="Verdana"/>
                <a:cs typeface="Arial"/>
              </a:rPr>
              <a:t>Government requirement</a:t>
            </a:r>
            <a:r>
              <a:rPr lang="en-US" sz="2400" dirty="0">
                <a:latin typeface="Verdana"/>
                <a:ea typeface="Verdana"/>
                <a:cs typeface="Arial"/>
              </a:rPr>
              <a:t>  that all students have religious education up to the age of 18.</a:t>
            </a:r>
          </a:p>
          <a:p>
            <a:endParaRPr lang="en-US" sz="2400" dirty="0">
              <a:cs typeface="Arial" pitchFamily="34" charset="0"/>
            </a:endParaRP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All other years in Holy Trinity - provision is through regular lessons</a:t>
            </a:r>
          </a:p>
          <a:p>
            <a:endParaRPr lang="en-US" sz="2400" dirty="0">
              <a:cs typeface="Arial" pitchFamily="34" charset="0"/>
            </a:endParaRP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In 6th form entitlement hours are combined into </a:t>
            </a:r>
            <a:r>
              <a:rPr lang="en-US" sz="2400" dirty="0">
                <a:highlight>
                  <a:srgbClr val="FFFF00"/>
                </a:highlight>
                <a:latin typeface="Verdana"/>
                <a:ea typeface="Verdana"/>
                <a:cs typeface="Arial"/>
              </a:rPr>
              <a:t>whole days</a:t>
            </a:r>
            <a:r>
              <a:rPr lang="en-US" sz="2400" dirty="0">
                <a:latin typeface="Verdana"/>
                <a:ea typeface="Verdana"/>
                <a:cs typeface="Arial"/>
              </a:rPr>
              <a:t>. This year: </a:t>
            </a:r>
            <a:r>
              <a:rPr lang="en-GB" sz="2400" dirty="0">
                <a:latin typeface="Verdana"/>
                <a:ea typeface="Verdana"/>
                <a:cs typeface="Arial"/>
              </a:rPr>
              <a:t>15/11/23</a:t>
            </a:r>
            <a:r>
              <a:rPr lang="en-GB" sz="2400">
                <a:latin typeface="Verdana"/>
                <a:ea typeface="Verdana"/>
                <a:cs typeface="Arial"/>
              </a:rPr>
              <a:t>, 22/3/24 &amp; 4/7/24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5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35" y="1197545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6</a:t>
            </a:r>
            <a:r>
              <a:rPr lang="en-US" sz="3200" b="1" baseline="300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th</a:t>
            </a:r>
            <a:r>
              <a:rPr lang="en-US" sz="32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form RPE days </a:t>
            </a:r>
            <a:r>
              <a:rPr lang="en-US" sz="32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– what can you expect?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567" y="2674187"/>
            <a:ext cx="8419268" cy="2008495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sz="2400" dirty="0">
                <a:latin typeface="Verdana"/>
                <a:ea typeface="Verdana"/>
                <a:cs typeface="Arial"/>
              </a:rPr>
              <a:t>Over the two years, RPE days will cover a variety of worldviews:</a:t>
            </a:r>
            <a:endParaRPr lang="en-GB" sz="2000" dirty="0">
              <a:cs typeface="Arial" pitchFamily="34" charset="0"/>
            </a:endParaRPr>
          </a:p>
          <a:p>
            <a:pPr marL="393700" lvl="1" indent="0">
              <a:buNone/>
            </a:pPr>
            <a:endParaRPr lang="en-US" sz="2200" dirty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36E8D-B5A9-9963-2F5E-898D089CCD47}"/>
              </a:ext>
            </a:extLst>
          </p:cNvPr>
          <p:cNvGrpSpPr/>
          <p:nvPr/>
        </p:nvGrpSpPr>
        <p:grpSpPr>
          <a:xfrm>
            <a:off x="2362117" y="3236836"/>
            <a:ext cx="5591319" cy="2375613"/>
            <a:chOff x="3287145" y="3169568"/>
            <a:chExt cx="3654709" cy="1417291"/>
          </a:xfrm>
        </p:grpSpPr>
        <p:pic>
          <p:nvPicPr>
            <p:cNvPr id="10" name="Picture 9" descr="A group of symbols on a white background&#10;&#10;Description automatically generated">
              <a:extLst>
                <a:ext uri="{FF2B5EF4-FFF2-40B4-BE49-F238E27FC236}">
                  <a16:creationId xmlns:a16="http://schemas.microsoft.com/office/drawing/2014/main" id="{609864C3-4C43-F73F-5841-D4A869099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7145" y="3173072"/>
              <a:ext cx="1252018" cy="14102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 descr="A light bulb with brain inside&#10;&#10;Description automatically generated">
              <a:extLst>
                <a:ext uri="{FF2B5EF4-FFF2-40B4-BE49-F238E27FC236}">
                  <a16:creationId xmlns:a16="http://schemas.microsoft.com/office/drawing/2014/main" id="{9B81F881-C5C8-D5F1-CE27-CF7517418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636" t="1058" r="25818" b="-649"/>
            <a:stretch/>
          </p:blipFill>
          <p:spPr>
            <a:xfrm>
              <a:off x="4508111" y="3172635"/>
              <a:ext cx="1276840" cy="140743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A658AD6F-CC78-D8DF-04AC-442E7957B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6085" y="3169568"/>
              <a:ext cx="1275769" cy="14172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DB09B8-954A-D1CA-41DD-2567308365C7}"/>
              </a:ext>
            </a:extLst>
          </p:cNvPr>
          <p:cNvSpPr txBox="1"/>
          <p:nvPr/>
        </p:nvSpPr>
        <p:spPr>
          <a:xfrm>
            <a:off x="364362" y="4040430"/>
            <a:ext cx="180933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Verdana"/>
                <a:ea typeface="Verdana"/>
              </a:rPr>
              <a:t>The aim is these will be off site.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0053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667" y="658488"/>
            <a:ext cx="6133269" cy="529754"/>
          </a:xfrm>
          <a:solidFill>
            <a:srgbClr val="FFFF00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6</a:t>
            </a:r>
            <a:r>
              <a:rPr lang="en-US" sz="1900" b="1" baseline="300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th</a:t>
            </a:r>
            <a:r>
              <a:rPr lang="en-US" sz="19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form RPE days </a:t>
            </a:r>
            <a:r>
              <a:rPr lang="en-US" sz="19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– what can you expect?</a:t>
            </a:r>
            <a:r>
              <a:rPr lang="en-US" sz="32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 descr="A galaxy in space with stars&#10;&#10;Description automatically generated">
            <a:extLst>
              <a:ext uri="{FF2B5EF4-FFF2-40B4-BE49-F238E27FC236}">
                <a16:creationId xmlns:a16="http://schemas.microsoft.com/office/drawing/2014/main" id="{C524C316-3ECF-16EC-D3F1-CB158D704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2" y="2943851"/>
            <a:ext cx="4799600" cy="3206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church with a green lawn with Chichester Cathedral in the background&#10;&#10;Description automatically generated">
            <a:extLst>
              <a:ext uri="{FF2B5EF4-FFF2-40B4-BE49-F238E27FC236}">
                <a16:creationId xmlns:a16="http://schemas.microsoft.com/office/drawing/2014/main" id="{99C6FA46-EAA9-DEEE-00FB-0A9885AE2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114" y="1829913"/>
            <a:ext cx="4470176" cy="25393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A collage of two people&#10;&#10;Description automatically generated">
            <a:extLst>
              <a:ext uri="{FF2B5EF4-FFF2-40B4-BE49-F238E27FC236}">
                <a16:creationId xmlns:a16="http://schemas.microsoft.com/office/drawing/2014/main" id="{4BF3A17D-CB3A-B841-3FF0-E79119873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445" y="3907141"/>
            <a:ext cx="3651609" cy="2048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room with art on the wall&#10;&#10;Description automatically generated">
            <a:extLst>
              <a:ext uri="{FF2B5EF4-FFF2-40B4-BE49-F238E27FC236}">
                <a16:creationId xmlns:a16="http://schemas.microsoft.com/office/drawing/2014/main" id="{F5C4FD24-EA06-826A-D714-CB2E539B1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121" y="2100264"/>
            <a:ext cx="3721487" cy="2088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A0AA13-A481-04BC-18C8-B8134F3A4348}"/>
              </a:ext>
            </a:extLst>
          </p:cNvPr>
          <p:cNvSpPr txBox="1"/>
          <p:nvPr/>
        </p:nvSpPr>
        <p:spPr>
          <a:xfrm>
            <a:off x="209633" y="5557775"/>
            <a:ext cx="278263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Verdana"/>
                <a:ea typeface="Verdana"/>
              </a:rPr>
              <a:t>Planetarium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893D1D-5A7D-7E8A-4C74-3BCB482F85BF}"/>
              </a:ext>
            </a:extLst>
          </p:cNvPr>
          <p:cNvSpPr txBox="1"/>
          <p:nvPr/>
        </p:nvSpPr>
        <p:spPr>
          <a:xfrm>
            <a:off x="6239083" y="5557775"/>
            <a:ext cx="2882455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Verdana"/>
                <a:ea typeface="Verdana"/>
              </a:rPr>
              <a:t>Theatre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9A047-1DC6-AEF2-3EAA-E44CFC59432C}"/>
              </a:ext>
            </a:extLst>
          </p:cNvPr>
          <p:cNvSpPr txBox="1"/>
          <p:nvPr/>
        </p:nvSpPr>
        <p:spPr>
          <a:xfrm>
            <a:off x="4352383" y="1714498"/>
            <a:ext cx="478911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Verdana"/>
                <a:ea typeface="Verdana"/>
              </a:rPr>
              <a:t>Place of Worship</a:t>
            </a:r>
            <a:endParaRPr lang="en-US" sz="2800" dirty="0" err="1">
              <a:solidFill>
                <a:srgbClr val="000000"/>
              </a:solidFill>
              <a:latin typeface="Constantia"/>
              <a:ea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B57D3-B5E2-07C7-677A-0183675A8907}"/>
              </a:ext>
            </a:extLst>
          </p:cNvPr>
          <p:cNvSpPr txBox="1"/>
          <p:nvPr/>
        </p:nvSpPr>
        <p:spPr>
          <a:xfrm>
            <a:off x="209633" y="1714499"/>
            <a:ext cx="278263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Verdana"/>
                <a:ea typeface="Verdana"/>
              </a:rPr>
              <a:t>Art Gallery</a:t>
            </a:r>
          </a:p>
        </p:txBody>
      </p:sp>
    </p:spTree>
    <p:extLst>
      <p:ext uri="{BB962C8B-B14F-4D97-AF65-F5344CB8AC3E}">
        <p14:creationId xmlns:p14="http://schemas.microsoft.com/office/powerpoint/2010/main" val="29718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Differences between Year 11/13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Greater independence required – more work and more time to do it</a:t>
            </a:r>
          </a:p>
          <a:p>
            <a:pPr lvl="1"/>
            <a:r>
              <a:rPr lang="en-GB" dirty="0"/>
              <a:t>Private study facilities on site</a:t>
            </a:r>
          </a:p>
          <a:p>
            <a:endParaRPr lang="en-GB" dirty="0"/>
          </a:p>
          <a:p>
            <a:r>
              <a:rPr lang="en-GB" dirty="0"/>
              <a:t>More challenging work – a big step up from KS4 to KS5</a:t>
            </a:r>
          </a:p>
          <a:p>
            <a:pPr lvl="1"/>
            <a:r>
              <a:rPr lang="en-GB" dirty="0"/>
              <a:t>Resilience a necessity</a:t>
            </a:r>
          </a:p>
          <a:p>
            <a:pPr lvl="1"/>
            <a:r>
              <a:rPr lang="en-GB" dirty="0"/>
              <a:t>Discuss their plan with them </a:t>
            </a:r>
          </a:p>
          <a:p>
            <a:pPr lvl="1"/>
            <a:endParaRPr lang="en-GB" dirty="0"/>
          </a:p>
          <a:p>
            <a:r>
              <a:rPr lang="en-GB" dirty="0"/>
              <a:t>You can help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06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Sixth Form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Students must arrive at 8.45 each day.</a:t>
            </a:r>
          </a:p>
          <a:p>
            <a:r>
              <a:rPr lang="en-US" sz="2400" dirty="0">
                <a:cs typeface="Arial" pitchFamily="34" charset="0"/>
              </a:rPr>
              <a:t>They can leave site in-between lessons but should sign in/out.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Dress code/lanyards</a:t>
            </a:r>
          </a:p>
          <a:p>
            <a:r>
              <a:rPr lang="en-US" sz="2400" dirty="0">
                <a:cs typeface="Arial" pitchFamily="34" charset="0"/>
              </a:rPr>
              <a:t>Mobile phones/headphones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Leaders of the school community</a:t>
            </a:r>
          </a:p>
          <a:p>
            <a:r>
              <a:rPr lang="en-US" sz="2400" dirty="0">
                <a:cs typeface="Arial" pitchFamily="34" charset="0"/>
              </a:rPr>
              <a:t>Late detention on a Thursday afterschool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Welcome to the Year 13 Parent Information Event</a:t>
            </a:r>
          </a:p>
          <a:p>
            <a:pPr marL="0" indent="0">
              <a:buNone/>
            </a:pPr>
            <a:endParaRPr lang="en-US" dirty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F84479-2909-48CC-A3EF-6E894A03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455297"/>
            <a:ext cx="3816427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6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Dates for your diary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920085"/>
            <a:ext cx="4488223" cy="443484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u="sng" dirty="0">
                <a:cs typeface="Arial" pitchFamily="34" charset="0"/>
              </a:rPr>
              <a:t>Event</a:t>
            </a:r>
          </a:p>
          <a:p>
            <a:r>
              <a:rPr lang="en-US" sz="2000" dirty="0">
                <a:cs typeface="Arial" pitchFamily="34" charset="0"/>
              </a:rPr>
              <a:t>GCSE Retakes</a:t>
            </a:r>
          </a:p>
          <a:p>
            <a:r>
              <a:rPr lang="en-US" sz="2000" dirty="0">
                <a:cs typeface="Arial" pitchFamily="34" charset="0"/>
              </a:rPr>
              <a:t>Parents’ evening</a:t>
            </a:r>
          </a:p>
          <a:p>
            <a:r>
              <a:rPr lang="en-US" sz="2000" dirty="0">
                <a:latin typeface="Verdana"/>
                <a:ea typeface="Verdana"/>
                <a:cs typeface="Arial"/>
              </a:rPr>
              <a:t>Mock Interview Event, Thales</a:t>
            </a:r>
          </a:p>
          <a:p>
            <a:r>
              <a:rPr lang="en-US" sz="2000" dirty="0">
                <a:cs typeface="Arial" pitchFamily="34" charset="0"/>
              </a:rPr>
              <a:t>PPEs</a:t>
            </a:r>
          </a:p>
          <a:p>
            <a:r>
              <a:rPr lang="en-US" sz="2000" dirty="0">
                <a:cs typeface="Arial" pitchFamily="34" charset="0"/>
              </a:rPr>
              <a:t>INSET days</a:t>
            </a:r>
          </a:p>
          <a:p>
            <a:endParaRPr lang="en-US" sz="2000" dirty="0">
              <a:cs typeface="Arial" pitchFamily="34" charset="0"/>
            </a:endParaRPr>
          </a:p>
          <a:p>
            <a:endParaRPr lang="en-US" sz="2000" dirty="0">
              <a:cs typeface="Arial" pitchFamily="34" charset="0"/>
            </a:endParaRPr>
          </a:p>
          <a:p>
            <a:r>
              <a:rPr lang="en-US" sz="2000" dirty="0">
                <a:cs typeface="Arial" pitchFamily="34" charset="0"/>
              </a:rPr>
              <a:t>Final  exams</a:t>
            </a:r>
          </a:p>
          <a:p>
            <a:pPr marL="0" indent="0">
              <a:buNone/>
            </a:pPr>
            <a:r>
              <a:rPr lang="en-US" sz="2000" dirty="0">
                <a:cs typeface="Arial" pitchFamily="34" charset="0"/>
              </a:rPr>
              <a:t>Cultural Diversity Days </a:t>
            </a:r>
          </a:p>
          <a:p>
            <a:pPr marL="0" indent="0">
              <a:buNone/>
            </a:pPr>
            <a:r>
              <a:rPr lang="en-US" sz="2000" dirty="0">
                <a:cs typeface="Arial" pitchFamily="34" charset="0"/>
              </a:rPr>
              <a:t>A level and BTEC Results day</a:t>
            </a:r>
          </a:p>
          <a:p>
            <a:endParaRPr lang="en-US" sz="2400" b="1" dirty="0">
              <a:cs typeface="Arial" pitchFamily="34" charset="0"/>
            </a:endParaRPr>
          </a:p>
          <a:p>
            <a:endParaRPr lang="en-US" sz="2400" b="1" dirty="0">
              <a:cs typeface="Arial" pitchFamily="34" charset="0"/>
            </a:endParaRPr>
          </a:p>
          <a:p>
            <a:endParaRPr lang="en-US" sz="2400" b="1" dirty="0">
              <a:cs typeface="Arial" pitchFamily="34" charset="0"/>
            </a:endParaRPr>
          </a:p>
          <a:p>
            <a:endParaRPr lang="en-US" sz="2400" b="1" dirty="0">
              <a:cs typeface="Arial" pitchFamily="34" charset="0"/>
            </a:endParaRPr>
          </a:p>
          <a:p>
            <a:endParaRPr lang="en-US" sz="2400" b="1" dirty="0">
              <a:cs typeface="Arial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145701-05D2-4863-81B6-D0AC710FC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7595" y="1850856"/>
            <a:ext cx="4038600" cy="443484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GB" b="1" u="sng" dirty="0"/>
              <a:t>Date</a:t>
            </a:r>
          </a:p>
          <a:p>
            <a:pPr marL="0" indent="0">
              <a:buNone/>
            </a:pPr>
            <a:r>
              <a:rPr lang="en-GB" sz="2000" dirty="0"/>
              <a:t>w/c 07/10/23</a:t>
            </a:r>
          </a:p>
          <a:p>
            <a:pPr marL="0" indent="0">
              <a:buNone/>
            </a:pPr>
            <a:r>
              <a:rPr lang="en-GB" sz="2000" dirty="0"/>
              <a:t>6/12/23</a:t>
            </a:r>
          </a:p>
          <a:p>
            <a:pPr marL="0" indent="0">
              <a:buNone/>
            </a:pPr>
            <a:r>
              <a:rPr lang="en-GB" sz="2000" dirty="0">
                <a:latin typeface="Verdana"/>
                <a:ea typeface="Verdana"/>
              </a:rPr>
              <a:t>14/11/23</a:t>
            </a:r>
          </a:p>
          <a:p>
            <a:pPr marL="0" indent="0">
              <a:buNone/>
            </a:pPr>
            <a:r>
              <a:rPr lang="en-GB" sz="2000" dirty="0">
                <a:latin typeface="Verdana"/>
                <a:ea typeface="Verdana"/>
              </a:rPr>
              <a:t>22/01/24 to 02/02/24</a:t>
            </a:r>
            <a:endParaRPr lang="en-GB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2000" dirty="0"/>
              <a:t>3/10/23, </a:t>
            </a:r>
          </a:p>
          <a:p>
            <a:pPr marL="0" indent="0">
              <a:buNone/>
            </a:pPr>
            <a:r>
              <a:rPr lang="en-GB" sz="2000" dirty="0"/>
              <a:t>23/11/23&amp;24/11/23</a:t>
            </a:r>
          </a:p>
          <a:p>
            <a:pPr marL="0" indent="0">
              <a:buNone/>
            </a:pPr>
            <a:r>
              <a:rPr lang="en-GB" sz="2000" dirty="0"/>
              <a:t>03/01/24</a:t>
            </a:r>
          </a:p>
          <a:p>
            <a:pPr marL="0" indent="0">
              <a:buNone/>
            </a:pPr>
            <a:r>
              <a:rPr lang="en-GB" sz="2000" dirty="0"/>
              <a:t>14/5/24*(provisional)</a:t>
            </a:r>
          </a:p>
          <a:p>
            <a:pPr marL="0" indent="0">
              <a:buNone/>
            </a:pPr>
            <a:r>
              <a:rPr lang="en-GB" sz="2000" dirty="0"/>
              <a:t>20/11/23, 8/4/24</a:t>
            </a:r>
          </a:p>
          <a:p>
            <a:pPr marL="0" indent="0">
              <a:buNone/>
            </a:pPr>
            <a:r>
              <a:rPr lang="en-GB" sz="2000" dirty="0"/>
              <a:t>15/8/24</a:t>
            </a:r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83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Parents’ Evening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Parents’ evening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	6/12/23</a:t>
            </a:r>
          </a:p>
          <a:p>
            <a:endParaRPr lang="en-US" sz="2400" b="1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This is online, via the platform </a:t>
            </a:r>
            <a:r>
              <a:rPr lang="en-US" sz="2400" b="1" dirty="0" err="1">
                <a:cs typeface="Arial" pitchFamily="34" charset="0"/>
              </a:rPr>
              <a:t>Schoolcloud</a:t>
            </a:r>
            <a:r>
              <a:rPr lang="en-US" sz="2400" dirty="0">
                <a:cs typeface="Arial" pitchFamily="34" charset="0"/>
              </a:rPr>
              <a:t>. You will be sent details to book virtual appointments to your email address.</a:t>
            </a: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Students cannot book appoints on their own – they can only be sent to a parent email address. If you know you will not be able to attend, please contact the tutor in advance who will arrange a meeting.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93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Verdana"/>
              </a:rPr>
              <a:t>Assessment - Progress Reports</a:t>
            </a:r>
            <a:endParaRPr lang="en-US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r>
              <a:rPr lang="en-GB" sz="2400" dirty="0">
                <a:cs typeface="Arial" pitchFamily="34" charset="0"/>
              </a:rPr>
              <a:t>Wed 8th November 2023 </a:t>
            </a:r>
          </a:p>
          <a:p>
            <a:endParaRPr lang="en-GB" sz="2400" dirty="0">
              <a:cs typeface="Arial" pitchFamily="34" charset="0"/>
            </a:endParaRPr>
          </a:p>
          <a:p>
            <a:r>
              <a:rPr lang="en-GB" sz="2400" dirty="0">
                <a:cs typeface="Arial" pitchFamily="34" charset="0"/>
              </a:rPr>
              <a:t>Wed 7th February 2024 </a:t>
            </a:r>
          </a:p>
          <a:p>
            <a:endParaRPr lang="en-GB" sz="2400" dirty="0">
              <a:cs typeface="Arial" pitchFamily="34" charset="0"/>
            </a:endParaRPr>
          </a:p>
          <a:p>
            <a:r>
              <a:rPr lang="en-GB" sz="2400" dirty="0">
                <a:cs typeface="Arial" pitchFamily="34" charset="0"/>
              </a:rPr>
              <a:t>Wed 15th May 2024 </a:t>
            </a:r>
          </a:p>
          <a:p>
            <a:endParaRPr lang="en-GB" sz="2400" dirty="0">
              <a:cs typeface="Arial" pitchFamily="34" charset="0"/>
            </a:endParaRPr>
          </a:p>
          <a:p>
            <a:r>
              <a:rPr lang="en-GB" sz="2400" dirty="0">
                <a:cs typeface="Arial" pitchFamily="34" charset="0"/>
              </a:rPr>
              <a:t>Wed 3rd July 2024 </a:t>
            </a: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Reports will be sent out around these dates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10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What you can do to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Support with attendance and punctuality.</a:t>
            </a:r>
          </a:p>
          <a:p>
            <a:r>
              <a:rPr lang="en-US" sz="2400" dirty="0">
                <a:cs typeface="Arial" pitchFamily="34" charset="0"/>
              </a:rPr>
              <a:t>If your son/daughter is absent from school please contact Attendance –</a:t>
            </a:r>
          </a:p>
          <a:p>
            <a:r>
              <a:rPr lang="en-GB" sz="2400" dirty="0">
                <a:cs typeface="Arial" pitchFamily="34" charset="0"/>
              </a:rPr>
              <a:t>the study bugs app on the website </a:t>
            </a:r>
            <a:endParaRPr lang="en-US" sz="2400" dirty="0">
              <a:cs typeface="Arial" pitchFamily="34" charset="0"/>
            </a:endParaRPr>
          </a:p>
          <a:p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  <a:hlinkClick r:id="rId2"/>
              </a:rPr>
              <a:t>attendance@holytrinitycrawley.org.uk</a:t>
            </a:r>
            <a:r>
              <a:rPr lang="en-US" sz="2400" dirty="0">
                <a:cs typeface="Arial" pitchFamily="34" charset="0"/>
              </a:rPr>
              <a:t> or 01293 652971.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Ensure you</a:t>
            </a:r>
            <a:r>
              <a:rPr lang="en-US" sz="2400" dirty="0">
                <a:cs typeface="Arial" pitchFamily="34" charset="0"/>
              </a:rPr>
              <a:t>r contact details are up-to-date. Staff will contact you with any issues (and praise).</a:t>
            </a:r>
          </a:p>
          <a:p>
            <a:r>
              <a:rPr lang="en-US" sz="2400" dirty="0">
                <a:cs typeface="Arial" pitchFamily="34" charset="0"/>
              </a:rPr>
              <a:t>Please get in touch with us if there is anything to discuss. </a:t>
            </a:r>
            <a:r>
              <a:rPr lang="en-US" sz="2400" u="sng" dirty="0">
                <a:cs typeface="Arial" pitchFamily="34" charset="0"/>
              </a:rPr>
              <a:t>Please contact tutors in the first instance</a:t>
            </a:r>
            <a:r>
              <a:rPr lang="en-US" sz="2400" i="1" u="sng" dirty="0">
                <a:cs typeface="Arial" pitchFamily="34" charset="0"/>
              </a:rPr>
              <a:t>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B7748-E219-4F47-B0C4-BC32A2AD6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766425"/>
            <a:ext cx="2232248" cy="6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81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Attendance/punctuality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This is the single biggest factor affecting progress and achievement.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Students who are present and punctual will achieve even if they do the bare minimum.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Students who miss lessons easily fall behind and it can be very hard to catch up again.</a:t>
            </a: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It is a challenge  to catch up in Year 13.</a:t>
            </a:r>
            <a:endParaRPr lang="en-US" sz="2400" dirty="0">
              <a:cs typeface="Arial" pitchFamily="34" charset="0"/>
            </a:endParaRPr>
          </a:p>
          <a:p>
            <a:r>
              <a:rPr lang="en-US" sz="2400" dirty="0">
                <a:latin typeface="Verdana"/>
                <a:ea typeface="Verdana"/>
                <a:cs typeface="Arial"/>
              </a:rPr>
              <a:t>Get it right the first time.</a:t>
            </a: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  <a:p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90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Part-time jobs/Driving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We fully appreciate many students want to be independent and have a part-time job.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However please be mindful that this doesn’t impact school/homework/revision.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No student should work during the school day (8:45-3:10).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Hours should also not exceed </a:t>
            </a:r>
            <a:r>
              <a:rPr lang="en-US" sz="2400" dirty="0">
                <a:cs typeface="Arial" pitchFamily="34" charset="0"/>
              </a:rPr>
              <a:t>12 a week.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Similarly, driving lessons are not permitted during the school day. Only tests are – this will be an authorized absence if we are alerted in advance.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03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(Universities and Colleges Admissions Service). This is the system for students applying to university.</a:t>
            </a:r>
          </a:p>
          <a:p>
            <a:r>
              <a:rPr lang="en-US" sz="2400" dirty="0">
                <a:cs typeface="Arial" pitchFamily="34" charset="0"/>
              </a:rPr>
              <a:t>We expect around 2/3 of our students to go to university, but encourage all to register/apply.</a:t>
            </a:r>
          </a:p>
          <a:p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By now, students should have written their personal statement and uploaded this to </a:t>
            </a:r>
            <a:r>
              <a:rPr lang="en-US" sz="2400" dirty="0" err="1">
                <a:cs typeface="Arial" pitchFamily="34" charset="0"/>
              </a:rPr>
              <a:t>Unifrog</a:t>
            </a:r>
            <a:r>
              <a:rPr lang="en-US" sz="2400" dirty="0">
                <a:cs typeface="Arial" pitchFamily="34" charset="0"/>
              </a:rPr>
              <a:t>.</a:t>
            </a:r>
          </a:p>
          <a:p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Predicted grades have been shared with students and each student is being given these on paper on Monday. Students should use these grades to inform their research – what courses/universities to apply to.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75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Unifrog</a:t>
            </a:r>
            <a:endParaRPr lang="en-US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A85BF-315B-4399-8F17-5D3A6C7F9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36" y="2053018"/>
            <a:ext cx="7524328" cy="40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68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Unifrog</a:t>
            </a:r>
            <a:endParaRPr lang="en-US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D6404-B1DE-47CF-BF23-E66EA3F1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4852"/>
            <a:ext cx="9144000" cy="24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85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Unifrog</a:t>
            </a:r>
            <a:endParaRPr lang="en-US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15F359-2982-42BE-91B6-E986AFAA8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63" y="1922175"/>
            <a:ext cx="7734033" cy="42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9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Why are you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We want to develop parental engagement in the Sixth Form.</a:t>
            </a:r>
          </a:p>
          <a:p>
            <a:pPr marL="0" indent="0">
              <a:buNone/>
            </a:pPr>
            <a:endParaRPr lang="en-US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itchFamily="34" charset="0"/>
              </a:rPr>
              <a:t>Sixth Form is very different to lower school – we want you to understand what your son/daughter will experience.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itchFamily="34" charset="0"/>
              </a:rPr>
              <a:t>Find out how you can help support them.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07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UCAS 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HTS internal deadline to complete their UCAS application by </a:t>
            </a:r>
            <a:r>
              <a:rPr lang="en-US" sz="2400" u="sng" dirty="0">
                <a:cs typeface="Arial" pitchFamily="34" charset="0"/>
              </a:rPr>
              <a:t>Friday 24</a:t>
            </a:r>
            <a:r>
              <a:rPr lang="en-US" sz="2400" u="sng" baseline="30000" dirty="0">
                <a:cs typeface="Arial" pitchFamily="34" charset="0"/>
              </a:rPr>
              <a:t>th</a:t>
            </a:r>
            <a:r>
              <a:rPr lang="en-US" sz="2400" u="sng" dirty="0">
                <a:cs typeface="Arial" pitchFamily="34" charset="0"/>
              </a:rPr>
              <a:t> November</a:t>
            </a: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UCAS applications need to be checked by the school before being sent off – this takes time. Late applications always result in a backlog – in school </a:t>
            </a:r>
            <a:r>
              <a:rPr lang="en-US" sz="2400" b="1" dirty="0">
                <a:cs typeface="Arial" pitchFamily="34" charset="0"/>
              </a:rPr>
              <a:t>and</a:t>
            </a:r>
            <a:r>
              <a:rPr lang="en-US" sz="2400" dirty="0">
                <a:cs typeface="Arial" pitchFamily="34" charset="0"/>
              </a:rPr>
              <a:t> at university.</a:t>
            </a: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After January applications will be consider late by UCAS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75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UCAS 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Once students submit their 5 choices they will begin to get offers to choose from. However, these are done on a ‘first come first serve’ basis by each university.</a:t>
            </a: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Evidence shows that students who get their application in early receive lower offers than ones who apply later.</a:t>
            </a:r>
          </a:p>
          <a:p>
            <a:r>
              <a:rPr lang="en-US" sz="2400" dirty="0">
                <a:cs typeface="Arial" pitchFamily="34" charset="0"/>
              </a:rPr>
              <a:t>Universities can afford to be more selective as they start to fill their places.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71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Students will initially pick 5 choices, and then narrow this down to two:</a:t>
            </a:r>
          </a:p>
          <a:p>
            <a:r>
              <a:rPr lang="en-US" sz="2400" dirty="0">
                <a:cs typeface="Arial" pitchFamily="34" charset="0"/>
              </a:rPr>
              <a:t>Firm and Insurance choices</a:t>
            </a:r>
          </a:p>
          <a:p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Insurance choices are very important – this acts as a safety net should students get lower grades than expected. </a:t>
            </a:r>
            <a:r>
              <a:rPr lang="en-US" sz="2400" u="sng" dirty="0">
                <a:cs typeface="Arial" pitchFamily="34" charset="0"/>
              </a:rPr>
              <a:t>Must be lower entry requirements than Firm.</a:t>
            </a: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14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Next Steps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779D93-38C4-41EB-B31C-76A7C16C1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01" y="1866763"/>
            <a:ext cx="6248942" cy="3200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BE456-A784-4FCD-9491-4C4B0D40D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815" y="1863148"/>
            <a:ext cx="2743438" cy="2517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867573-E622-45B6-948D-EE0816EF5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86" y="3767494"/>
            <a:ext cx="6998815" cy="25605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E289D7-6342-482A-9FEB-4E32760EC1EF}"/>
              </a:ext>
            </a:extLst>
          </p:cNvPr>
          <p:cNvSpPr txBox="1"/>
          <p:nvPr/>
        </p:nvSpPr>
        <p:spPr>
          <a:xfrm>
            <a:off x="7243201" y="4293096"/>
            <a:ext cx="1656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Degree level apprenticeships within 20 miles – accountancy, Science  and retail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C5FB6-A307-4D2E-A3DA-293DADCC30FE}"/>
              </a:ext>
            </a:extLst>
          </p:cNvPr>
          <p:cNvSpPr txBox="1"/>
          <p:nvPr/>
        </p:nvSpPr>
        <p:spPr>
          <a:xfrm>
            <a:off x="2195736" y="242088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HTS2024</a:t>
            </a:r>
          </a:p>
        </p:txBody>
      </p:sp>
    </p:spTree>
    <p:extLst>
      <p:ext uri="{BB962C8B-B14F-4D97-AF65-F5344CB8AC3E}">
        <p14:creationId xmlns:p14="http://schemas.microsoft.com/office/powerpoint/2010/main" val="4200173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Apprenticeships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480"/>
            <a:ext cx="3368401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We expect some of our students to begin an apprenticeship next year. </a:t>
            </a: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Apprenticeships combine practical job training with study.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599A2-4B24-45EB-BDB8-9352D63C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601" y="2158621"/>
            <a:ext cx="5339416" cy="344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98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Apprenticeships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Students can research apprenticeships on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Unifrog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too.</a:t>
            </a: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FFF27-0637-4F59-8E06-3DA4055EB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27" y="2856073"/>
            <a:ext cx="3419952" cy="1695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520656-6AC4-45C5-A727-0A605419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720" y="2443415"/>
            <a:ext cx="9144000" cy="32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Apprenticeships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You can also search for apprenticeships on the Gov.uk website: </a:t>
            </a:r>
            <a:r>
              <a:rPr lang="en-US" sz="2400" dirty="0">
                <a:cs typeface="Arial" pitchFamily="34" charset="0"/>
                <a:hlinkClick r:id="rId2"/>
              </a:rPr>
              <a:t>https://www.gov.uk/apply-apprenticeship</a:t>
            </a: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Applications are made directly to the company – Unifrog/Gov.uk link to these websites/application forms.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97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PiXL</a:t>
            </a:r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There are a number of ‘Parent Pamphlets’ produced by an external organization called PiXL. These will be shared with this presentation.</a:t>
            </a:r>
          </a:p>
          <a:p>
            <a:r>
              <a:rPr lang="en-US" sz="2400" dirty="0">
                <a:cs typeface="Arial" pitchFamily="34" charset="0"/>
              </a:rPr>
              <a:t>Preparing for Post 16 Education</a:t>
            </a:r>
          </a:p>
          <a:p>
            <a:r>
              <a:rPr lang="en-US" sz="2400" dirty="0">
                <a:cs typeface="Arial" pitchFamily="34" charset="0"/>
              </a:rPr>
              <a:t>Post-18 Pathways</a:t>
            </a:r>
          </a:p>
          <a:p>
            <a:r>
              <a:rPr lang="en-US" sz="2400" dirty="0">
                <a:cs typeface="Arial" pitchFamily="34" charset="0"/>
              </a:rPr>
              <a:t>Explaining the UCAS process</a:t>
            </a:r>
          </a:p>
          <a:p>
            <a:r>
              <a:rPr lang="en-US" sz="2400" dirty="0">
                <a:cs typeface="Arial" pitchFamily="34" charset="0"/>
              </a:rPr>
              <a:t>Preparing for University Applications</a:t>
            </a:r>
          </a:p>
          <a:p>
            <a:r>
              <a:rPr lang="en-US" sz="2400" dirty="0">
                <a:cs typeface="Arial" pitchFamily="34" charset="0"/>
              </a:rPr>
              <a:t>Apprenticeships – an alternative to university.</a:t>
            </a:r>
          </a:p>
          <a:p>
            <a:r>
              <a:rPr lang="en-US" sz="2400" dirty="0">
                <a:cs typeface="Arial" pitchFamily="34" charset="0"/>
              </a:rPr>
              <a:t>Preparing to apply for an apprenticeship</a:t>
            </a:r>
          </a:p>
          <a:p>
            <a:r>
              <a:rPr lang="en-US" sz="2400" dirty="0">
                <a:cs typeface="Arial" pitchFamily="34" charset="0"/>
              </a:rPr>
              <a:t>Preparing for PPEs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4CA50-904C-4D0F-B009-5BC9B3FFA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065"/>
            <a:ext cx="9144000" cy="64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There is also a parent pamphlet on preparing for exams/PPEs. Other things that help: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r>
              <a:rPr lang="en-US" sz="2400" dirty="0">
                <a:cs typeface="Arial" pitchFamily="34" charset="0"/>
              </a:rPr>
              <a:t>Starting revision early</a:t>
            </a:r>
          </a:p>
          <a:p>
            <a:r>
              <a:rPr lang="en-US" sz="2400">
                <a:cs typeface="Arial" pitchFamily="34" charset="0"/>
              </a:rPr>
              <a:t>Positive </a:t>
            </a:r>
            <a:r>
              <a:rPr lang="en-US" sz="2400" dirty="0">
                <a:cs typeface="Arial" pitchFamily="34" charset="0"/>
              </a:rPr>
              <a:t>m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ental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health / self care</a:t>
            </a:r>
          </a:p>
          <a:p>
            <a:r>
              <a:rPr lang="en-US" sz="2400" dirty="0">
                <a:cs typeface="Arial" pitchFamily="34" charset="0"/>
              </a:rPr>
              <a:t>Importance of private study time (at school and at home)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Taking PPEs seriously</a:t>
            </a:r>
          </a:p>
          <a:p>
            <a:r>
              <a:rPr lang="en-US" sz="2400" dirty="0">
                <a:cs typeface="Arial" pitchFamily="34" charset="0"/>
              </a:rPr>
              <a:t>Acting on feedback </a:t>
            </a:r>
            <a:r>
              <a:rPr lang="en-US" sz="2400" dirty="0" err="1">
                <a:cs typeface="Arial" pitchFamily="34" charset="0"/>
              </a:rPr>
              <a:t>etc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86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This might sound like a lot, but: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r>
              <a:rPr lang="en-US" sz="2400" dirty="0">
                <a:cs typeface="Arial" pitchFamily="34" charset="0"/>
              </a:rPr>
              <a:t>We have </a:t>
            </a:r>
            <a:r>
              <a:rPr lang="en-US" sz="2400" b="1" dirty="0">
                <a:cs typeface="Arial" pitchFamily="34" charset="0"/>
              </a:rPr>
              <a:t>high expectations</a:t>
            </a:r>
            <a:r>
              <a:rPr lang="en-US" sz="2400" dirty="0">
                <a:cs typeface="Arial" pitchFamily="34" charset="0"/>
              </a:rPr>
              <a:t> of all of our students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r>
              <a:rPr lang="en-US" sz="2400" dirty="0">
                <a:cs typeface="Arial" pitchFamily="34" charset="0"/>
              </a:rPr>
              <a:t>Your son/daughter is in </a:t>
            </a:r>
            <a:r>
              <a:rPr lang="en-US" sz="2400" b="1" dirty="0">
                <a:cs typeface="Arial" pitchFamily="34" charset="0"/>
              </a:rPr>
              <a:t>safe hands</a:t>
            </a:r>
            <a:r>
              <a:rPr lang="en-US" sz="2400" dirty="0">
                <a:cs typeface="Arial" pitchFamily="34" charset="0"/>
              </a:rPr>
              <a:t>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3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Sixth Form Staff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1B5E11F-7F06-9926-77BA-572EA7C806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0480" y="2220556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57841005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68126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 Berry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Assistant Headteacher and Head of Sixth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70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Miss Ramos de Carvalho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Sixth Form Learning Mentor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27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 Crossley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6th Form Pastoral Administrator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19215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51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1FE4-38B1-1A84-6251-4A5BDF5D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7" y="320674"/>
            <a:ext cx="7210333" cy="2058542"/>
          </a:xfrm>
        </p:spPr>
        <p:txBody>
          <a:bodyPr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Our School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99DA-ACAA-A3C4-9B43-C2B5486F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970A2-A062-4103-86A4-376738B50705}"/>
              </a:ext>
            </a:extLst>
          </p:cNvPr>
          <p:cNvSpPr txBox="1"/>
          <p:nvPr/>
        </p:nvSpPr>
        <p:spPr>
          <a:xfrm>
            <a:off x="843380" y="1825626"/>
            <a:ext cx="6995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C9E6A-96AB-489B-A2B1-25B6CE6BAF1F}"/>
              </a:ext>
            </a:extLst>
          </p:cNvPr>
          <p:cNvSpPr txBox="1"/>
          <p:nvPr/>
        </p:nvSpPr>
        <p:spPr>
          <a:xfrm>
            <a:off x="941033" y="1825624"/>
            <a:ext cx="76525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Father God,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Teach us to respect the 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dignity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of each other,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So that we can be a 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community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where all are valued and feel they belong.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As we learn together, so help us to grow in 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wisdom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So that we may bring 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hope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to the world in which we live.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658553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Thank you for your time this evening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Please feel free to stay behind if you have any questions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1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Year 13 Form Tutors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33DF5D-ACC6-2AA8-13FD-9C248FAD5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7E97A9C5-C408-E58B-EC2C-215CD9FE8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293147"/>
              </p:ext>
            </p:extLst>
          </p:nvPr>
        </p:nvGraphicFramePr>
        <p:xfrm>
          <a:off x="457200" y="1988841"/>
          <a:ext cx="7706178" cy="388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5847">
                  <a:extLst>
                    <a:ext uri="{9D8B030D-6E8A-4147-A177-3AD203B41FA5}">
                      <a16:colId xmlns:a16="http://schemas.microsoft.com/office/drawing/2014/main" val="915029870"/>
                    </a:ext>
                  </a:extLst>
                </a:gridCol>
                <a:gridCol w="3003034">
                  <a:extLst>
                    <a:ext uri="{9D8B030D-6E8A-4147-A177-3AD203B41FA5}">
                      <a16:colId xmlns:a16="http://schemas.microsoft.com/office/drawing/2014/main" val="555271305"/>
                    </a:ext>
                  </a:extLst>
                </a:gridCol>
                <a:gridCol w="3707297">
                  <a:extLst>
                    <a:ext uri="{9D8B030D-6E8A-4147-A177-3AD203B41FA5}">
                      <a16:colId xmlns:a16="http://schemas.microsoft.com/office/drawing/2014/main" val="320682664"/>
                    </a:ext>
                  </a:extLst>
                </a:gridCol>
              </a:tblGrid>
              <a:tr h="501615"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13 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807" marR="121807" marT="60903" marB="60903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807" marR="121807" marT="60903" marB="60903"/>
                </a:tc>
                <a:extLst>
                  <a:ext uri="{0D108BD9-81ED-4DB2-BD59-A6C34878D82A}">
                    <a16:rowId xmlns:a16="http://schemas.microsoft.com/office/drawing/2014/main" val="1337691223"/>
                  </a:ext>
                </a:extLst>
              </a:tr>
              <a:tr h="95703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13B 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Miss S Munda Mon, Thu, Fri  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Mrs C Stevens Tue, Wed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  <a:hlinkClick r:id="rId3"/>
                        </a:rPr>
                        <a:t>smunda@holytrinitycrawley.org.uk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  <a:hlinkClick r:id="rId4"/>
                        </a:rPr>
                        <a:t>cstevens25@holytrinitycrawley.org.uk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7355051"/>
                  </a:ext>
                </a:extLst>
              </a:tr>
              <a:tr h="83625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13C 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Mr A Hall Smith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  <a:hlinkClick r:id="rId5"/>
                        </a:rPr>
                        <a:t>asmith60@holytrinitycrawley.org.uk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5929594"/>
                  </a:ext>
                </a:extLst>
              </a:tr>
              <a:tr h="47851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13D 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Mrs S Killick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  <a:hlinkClick r:id="rId6"/>
                        </a:rPr>
                        <a:t>skillick@holytrinitycrawley.org.uk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734136"/>
                  </a:ext>
                </a:extLst>
              </a:tr>
              <a:tr h="55750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13W 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Mrs A Ousalem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  <a:hlinkClick r:id="rId7"/>
                        </a:rPr>
                        <a:t>aousalem@holytrinitycrawley.org.uk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9611230"/>
                  </a:ext>
                </a:extLst>
              </a:tr>
              <a:tr h="55750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13Y 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Miss S </a:t>
                      </a:r>
                      <a:r>
                        <a:rPr lang="en-GB" sz="15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Benhamed</a:t>
                      </a: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  <a:hlinkClick r:id="rId8"/>
                        </a:rPr>
                        <a:t>sbenhamed@holytrinitycrawley.org.uk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587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03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What Sixth Form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 pitchFamily="34" charset="0"/>
              </a:rPr>
              <a:t>Timings of the day: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itchFamily="34" charset="0"/>
              </a:rPr>
              <a:t>All students are expected to be in for </a:t>
            </a:r>
            <a:r>
              <a:rPr lang="en-US" b="1" dirty="0">
                <a:cs typeface="Arial" pitchFamily="34" charset="0"/>
              </a:rPr>
              <a:t>8.45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each day</a:t>
            </a:r>
            <a:r>
              <a:rPr lang="en-US" dirty="0"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There is an assembly on a Monday, and tutor time the remainder of the week.</a:t>
            </a:r>
          </a:p>
          <a:p>
            <a:pPr marL="0" indent="0">
              <a:buNone/>
            </a:pPr>
            <a:endParaRPr lang="en-US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Tutor time is extremely important.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5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Results/destinations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 vert="horz" lIns="91440" tIns="45720" rIns="91440" bIns="4572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GB" sz="3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Top achievers include:</a:t>
            </a:r>
          </a:p>
          <a:p>
            <a:pPr marL="0" indent="0">
              <a:buNone/>
            </a:pPr>
            <a:endParaRPr lang="en-GB" sz="3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r>
              <a:rPr lang="en-GB" sz="3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Jane Booth, A*,A,A, Cambridge to Study Archaeology </a:t>
            </a:r>
          </a:p>
          <a:p>
            <a:r>
              <a:rPr lang="en-GB" sz="3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Holly Smith, A*A, Distinction, A, University of Portsmouth to study Geography</a:t>
            </a:r>
          </a:p>
          <a:p>
            <a:r>
              <a:rPr lang="en-GB" sz="3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Peter Kennedy, A, B, B* and B to study Sport and Exercise Sciences</a:t>
            </a:r>
          </a:p>
          <a:p>
            <a:r>
              <a:rPr lang="en-GB" sz="3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Laila Welling Performing Arts Extended Diploma D*D*D, University of Chichester Musical Theatre (Music)</a:t>
            </a:r>
          </a:p>
          <a:p>
            <a:pPr marL="0" indent="0">
              <a:buNone/>
            </a:pPr>
            <a:endParaRPr lang="en-GB" sz="3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3400" dirty="0">
                <a:latin typeface="Verdana"/>
                <a:ea typeface="Verdana"/>
                <a:cs typeface="Arial"/>
              </a:rPr>
              <a:t>Approximately 80% placed with their first choice offer </a:t>
            </a:r>
            <a:endParaRPr lang="en-US" sz="3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latin typeface="Verdana"/>
                <a:ea typeface="Verdana"/>
                <a:cs typeface="Arial"/>
              </a:rPr>
              <a:t>We are proud of </a:t>
            </a:r>
            <a:r>
              <a:rPr lang="en-US" b="1" dirty="0">
                <a:latin typeface="Verdana"/>
                <a:ea typeface="Verdana"/>
                <a:cs typeface="Arial"/>
              </a:rPr>
              <a:t>all</a:t>
            </a:r>
            <a:r>
              <a:rPr lang="en-US" dirty="0">
                <a:latin typeface="Verdana"/>
                <a:ea typeface="Verdana"/>
                <a:cs typeface="Arial"/>
              </a:rPr>
              <a:t> of our students for what they achieved last year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What Sixth Form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Students are permitted to leave site during the day, and may leave after their last lesson.</a:t>
            </a:r>
          </a:p>
          <a:p>
            <a:pPr marL="0" indent="0">
              <a:buNone/>
            </a:pPr>
            <a:endParaRPr lang="en-US" sz="2400" u="sng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However, they should ensure they return to sc</a:t>
            </a:r>
            <a:r>
              <a:rPr lang="en-US" sz="2400" dirty="0">
                <a:cs typeface="Arial" pitchFamily="34" charset="0"/>
              </a:rPr>
              <a:t>hool/lessons on time.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This is a privilege not a right – students with poor attendance, punctuality, </a:t>
            </a:r>
            <a:r>
              <a:rPr lang="en-US" sz="2400" dirty="0" err="1">
                <a:cs typeface="Arial" pitchFamily="34" charset="0"/>
              </a:rPr>
              <a:t>behaviour</a:t>
            </a:r>
            <a:r>
              <a:rPr lang="en-US" sz="2400" dirty="0">
                <a:cs typeface="Arial" pitchFamily="34" charset="0"/>
              </a:rPr>
              <a:t> or progress can expect to remain on site for longer.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Students are also welcome to work on site in between lessons.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4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What Sixth Form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Each student does 3-4 subjects.</a:t>
            </a:r>
          </a:p>
          <a:p>
            <a:r>
              <a:rPr lang="en-US" sz="2400" dirty="0">
                <a:cs typeface="Arial" pitchFamily="34" charset="0"/>
              </a:rPr>
              <a:t>3 is a minimum.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Each subject has 9 lessons a fortnight, so a student should have approximately 13/14 lessons out of 25 a week.</a:t>
            </a: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Arial"/>
              </a:rPr>
              <a:t>Students without a 4 in English Language or Math will </a:t>
            </a:r>
            <a:r>
              <a:rPr lang="en-US" sz="2400" dirty="0" err="1">
                <a:latin typeface="Verdana"/>
                <a:ea typeface="Verdana"/>
                <a:cs typeface="Arial"/>
              </a:rPr>
              <a:t>resit</a:t>
            </a:r>
            <a:r>
              <a:rPr lang="en-US" sz="2400" dirty="0">
                <a:latin typeface="Verdana"/>
                <a:ea typeface="Verdana"/>
                <a:cs typeface="Arial"/>
              </a:rPr>
              <a:t> this.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069815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4029A-236C-4AFC-9EEF-1807420B1E4B}"/>
              </a:ext>
            </a:extLst>
          </p:cNvPr>
          <p:cNvSpPr txBox="1"/>
          <p:nvPr/>
        </p:nvSpPr>
        <p:spPr>
          <a:xfrm>
            <a:off x="-26720" y="6150114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 Statement: A centre of excellence for learning inspired by Christian values where every person in our school community fulfils their potential.</a:t>
            </a:r>
            <a:endParaRPr lang="en-GB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4A996-3816-4F4A-9960-3DF1552C3248}"/>
              </a:ext>
            </a:extLst>
          </p:cNvPr>
          <p:cNvSpPr txBox="1"/>
          <p:nvPr/>
        </p:nvSpPr>
        <p:spPr>
          <a:xfrm>
            <a:off x="2069815" y="-27384"/>
            <a:ext cx="595857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STATEMENT: Deeply Christian, Open to All </a:t>
            </a:r>
          </a:p>
          <a:p>
            <a:pPr algn="ctr"/>
            <a:r>
              <a:rPr lang="en-GB" sz="1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is to be a deeply Christian inclusive community which values every individual as a child of God</a:t>
            </a:r>
            <a:endParaRPr lang="en-GB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48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7E9E331E4845B82364C7062AF3F4" ma:contentTypeVersion="13" ma:contentTypeDescription="Create a new document." ma:contentTypeScope="" ma:versionID="684f6673281eeb5d6020a78126201f2d">
  <xsd:schema xmlns:xsd="http://www.w3.org/2001/XMLSchema" xmlns:xs="http://www.w3.org/2001/XMLSchema" xmlns:p="http://schemas.microsoft.com/office/2006/metadata/properties" xmlns:ns3="04837e43-8236-471b-9015-9e97cf3be50b" xmlns:ns4="1f19dec4-5984-43c4-8632-753dffe40390" targetNamespace="http://schemas.microsoft.com/office/2006/metadata/properties" ma:root="true" ma:fieldsID="4273955795bae4eb8b9524f5f1b2ddad" ns3:_="" ns4:_="">
    <xsd:import namespace="04837e43-8236-471b-9015-9e97cf3be50b"/>
    <xsd:import namespace="1f19dec4-5984-43c4-8632-753dffe403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37e43-8236-471b-9015-9e97cf3be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9dec4-5984-43c4-8632-753dffe403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98D35-AD82-47FB-97E4-C164C640D54C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408165-A3F3-4981-9830-B7EE3346FD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31C441-5E3D-4171-A2BA-88BF2A48EB2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4837e43-8236-471b-9015-9e97cf3be50b"/>
    <ds:schemaRef ds:uri="1f19dec4-5984-43c4-8632-753dffe4039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1976</TotalTime>
  <Words>3660</Words>
  <Application>Microsoft Office PowerPoint</Application>
  <PresentationFormat>On-screen Show (4:3)</PresentationFormat>
  <Paragraphs>366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Flow</vt:lpstr>
      <vt:lpstr>Office Theme</vt:lpstr>
      <vt:lpstr>Year 13 Parent Information Event</vt:lpstr>
      <vt:lpstr>Welcome</vt:lpstr>
      <vt:lpstr>Why are you here?</vt:lpstr>
      <vt:lpstr>Sixth Form Staff</vt:lpstr>
      <vt:lpstr>Year 13 Form Tutors</vt:lpstr>
      <vt:lpstr>What Sixth Form looks like</vt:lpstr>
      <vt:lpstr>Results/destinations</vt:lpstr>
      <vt:lpstr>What Sixth Form looks like</vt:lpstr>
      <vt:lpstr>What Sixth Form looks like</vt:lpstr>
      <vt:lpstr>GCSE Maths and English resits</vt:lpstr>
      <vt:lpstr>REACH</vt:lpstr>
      <vt:lpstr>Exams</vt:lpstr>
      <vt:lpstr>Coursework</vt:lpstr>
      <vt:lpstr>LEAP FROM YEAR 12  TO YEAR 13</vt:lpstr>
      <vt:lpstr>6th form RPE days </vt:lpstr>
      <vt:lpstr>6th form RPE days – what can you expect? </vt:lpstr>
      <vt:lpstr>6th form RPE days – what can you expect? </vt:lpstr>
      <vt:lpstr>Differences between Year 11/13</vt:lpstr>
      <vt:lpstr>Sixth Form Expectations</vt:lpstr>
      <vt:lpstr>Dates for your diary</vt:lpstr>
      <vt:lpstr>Parents’ Evening</vt:lpstr>
      <vt:lpstr>Assessment - Progress Reports</vt:lpstr>
      <vt:lpstr>What you can do to support</vt:lpstr>
      <vt:lpstr>Attendance/punctuality</vt:lpstr>
      <vt:lpstr>Part-time jobs/Driving lessons</vt:lpstr>
      <vt:lpstr>UCAS</vt:lpstr>
      <vt:lpstr>Unifrog</vt:lpstr>
      <vt:lpstr>Unifrog</vt:lpstr>
      <vt:lpstr>Unifrog</vt:lpstr>
      <vt:lpstr>UCAS Deadlines</vt:lpstr>
      <vt:lpstr>UCAS Deadlines</vt:lpstr>
      <vt:lpstr>UCAS</vt:lpstr>
      <vt:lpstr>Next Steps </vt:lpstr>
      <vt:lpstr>Apprenticeships</vt:lpstr>
      <vt:lpstr>Apprenticeships</vt:lpstr>
      <vt:lpstr>Apprenticeships</vt:lpstr>
      <vt:lpstr>PiXL resources</vt:lpstr>
      <vt:lpstr>Exams</vt:lpstr>
      <vt:lpstr>In summary</vt:lpstr>
      <vt:lpstr> Our School Prayer</vt:lpstr>
      <vt:lpstr>Thank you for your time this evening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</dc:creator>
  <cp:lastModifiedBy>Amy Froshaug</cp:lastModifiedBy>
  <cp:revision>310</cp:revision>
  <cp:lastPrinted>2016-09-04T14:17:50Z</cp:lastPrinted>
  <dcterms:created xsi:type="dcterms:W3CDTF">2016-06-04T13:22:15Z</dcterms:created>
  <dcterms:modified xsi:type="dcterms:W3CDTF">2023-09-25T14:36:33Z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0x0101002E2B7E9E331E4845B82364C7062AF3F4</vt:lpwstr>
  </property>
</Properties>
</file>