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42"/>
  </p:notesMasterIdLst>
  <p:sldIdLst>
    <p:sldId id="421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7" r:id="rId20"/>
    <p:sldId id="454" r:id="rId21"/>
    <p:sldId id="436" r:id="rId22"/>
    <p:sldId id="438" r:id="rId23"/>
    <p:sldId id="439" r:id="rId24"/>
    <p:sldId id="457" r:id="rId25"/>
    <p:sldId id="455" r:id="rId26"/>
    <p:sldId id="456" r:id="rId27"/>
    <p:sldId id="460" r:id="rId28"/>
    <p:sldId id="461" r:id="rId29"/>
    <p:sldId id="452" r:id="rId30"/>
    <p:sldId id="445" r:id="rId31"/>
    <p:sldId id="446" r:id="rId32"/>
    <p:sldId id="442" r:id="rId33"/>
    <p:sldId id="443" r:id="rId34"/>
    <p:sldId id="444" r:id="rId35"/>
    <p:sldId id="449" r:id="rId36"/>
    <p:sldId id="447" r:id="rId37"/>
    <p:sldId id="459" r:id="rId38"/>
    <p:sldId id="458" r:id="rId39"/>
    <p:sldId id="462" r:id="rId40"/>
    <p:sldId id="448" r:id="rId41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78556-F458-0EFE-36CE-C9D4C82C537D}" v="250" dt="2023-09-19T16:54:00.821"/>
    <p1510:client id="{2BAEBFCC-1C99-1149-89BD-74713FE95F65}" v="31" dt="2023-09-20T16:33:20.517"/>
    <p1510:client id="{4E971C23-0496-C9E0-9FB6-93D8D2156F5F}" v="1" dt="2023-09-20T15:16:28.530"/>
    <p1510:client id="{6A839C6E-CA27-D565-D8B4-62F5BB300DA3}" v="71" dt="2023-09-21T14:25:38.985"/>
    <p1510:client id="{6C91369F-017F-6518-FC6B-923EFB5B59F8}" v="565" dt="2023-09-19T20:45:05.372"/>
    <p1510:client id="{76A8F954-7D4A-BF0C-2088-14724C56E6EC}" v="327" dt="2023-09-20T13:03:36.794"/>
    <p1510:client id="{D89623FA-D719-62B9-0F57-FBFF0C057E5E}" v="2" dt="2023-09-20T06:56:07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3BCD74EC-6151-4B2D-AA60-D8BA79399FF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A9D00DFD-C259-413A-A215-A6652791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2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75C3-4B48-4D6E-916C-A2EEB9CD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60C5F-3375-40BA-ADBF-25F59A756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176D2-1BC7-475A-B7FF-9ABABBFA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9F83-2CC8-4A96-8102-0A6A9E3F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49EB-61D3-4410-AFB2-6CB3F877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9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B3FD-E1D4-4314-9605-ECB8ACFB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067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04650-B4B3-4414-B40D-A086CA32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788D2-2CB9-4B04-9291-0148CBC9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28BDE-88F1-4858-8170-2BC586E2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C758C-7FF1-497F-910E-926946C5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60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5674-04D7-44A9-B6BF-EA3A0025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41596-062F-47BE-85B8-94D8BA1F6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B9EDE-1241-4049-9643-2B09134D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6AC6-1A41-497C-926C-5E78D603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C5455-7741-4352-BDD8-DFD5472E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6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D2EB-1E80-4019-9C25-17A2DC9E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06C8-07AD-4A13-9B2E-C25657DE6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46161-816C-441F-AC91-784582717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0B9B3-6DB5-4FAB-9ED6-D9952E5B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66306-C955-4256-8E5F-12F1562D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DBE3B-1C4F-4002-986E-034AE7D8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9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F31E-EAAB-4467-A0B3-AB3EA9DB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C8C32-53EF-4BB1-A8E6-ABD5C6BF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3D78E-6003-43CC-9899-213D57433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85322-A092-416A-B3DB-AD795535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BC038-F3D5-41BC-9276-B69F190DF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F7EC4-A11D-4D10-A04C-601B76F3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B3672-BB62-4B79-96AD-EF33E059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06441-E66A-4B6E-B963-7C181068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0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CD55-FFBE-44E3-94B4-EE62545E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84C9C-7B2B-4266-AA67-61DDBA4E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CD201-59BA-4A8F-94B6-C3B2D44E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AFFB9-94CC-43C1-8233-4067FE1E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7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6EE3A-A41F-4006-B737-65C74248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9F10E-EE70-43DE-92A1-C26CCF85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1902-6782-4A72-83A1-A8B72001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5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3E5F-1901-469C-8825-23E06993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6B17E-BF3E-409E-AC00-C1DB7626A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2E102-028A-40C9-A4F3-A9084524A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BCFA2-76D4-4513-99D9-FE3A89D4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CE006-844C-4DA4-BE25-4AFF2190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0C92D-7A0A-43FA-9085-9F8CC37B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1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7E47-953B-45EB-B26E-278CCDE3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9FE2-D282-4DBA-8377-C941002F0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72859-C8BB-4F48-81DF-46B38E4A8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05665-04FF-41D3-BA9B-554176DB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3A8DB-A4A7-4224-A294-30728786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CB662-5B64-4229-BF93-202B1767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21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31AF-B920-4D1F-95D4-1E155985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37CF-2E8B-4F58-A2A8-09CD678B7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AA4E0-A10E-4125-A349-B8EFE085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B18B9-C652-45F2-A0C7-A230C723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2B112-F434-4561-80ED-618AEB47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5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0E5B5A-0224-48A9-8084-3162230F9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1B1C7-546C-4845-9788-0235612A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9C29D-9032-4DAA-AB5C-3B2BFFCF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C9308-DEB8-4ABD-A038-792379D5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2141-EBBB-454B-AA0E-08BBF88B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8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r"/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/>
          <p:cNvPicPr/>
          <p:nvPr userDrawn="1"/>
        </p:nvPicPr>
        <p:blipFill>
          <a:blip r:embed="rId13" cstate="print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3880" y="0"/>
            <a:ext cx="1080120" cy="12241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800" b="1" kern="1200">
          <a:ln>
            <a:noFill/>
          </a:ln>
          <a:solidFill>
            <a:schemeClr val="bg1"/>
          </a:solidFill>
          <a:effectLst>
            <a:outerShdw blurRad="38100" dist="25400" dir="5400000" algn="tl" rotWithShape="0">
              <a:srgbClr val="000000">
                <a:alpha val="43000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7C145-A042-483A-A02D-5AABB92F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3F6B7-40AE-403F-8B8A-C04156A75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164B-68A8-4A83-9FBD-7E3681EF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D170-7191-423F-8B55-1C91E0110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BBD46-CDAF-4E4B-8996-8DCF145CB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1F557-83C9-4DB4-A4C3-49FC09B65CF5}"/>
              </a:ext>
            </a:extLst>
          </p:cNvPr>
          <p:cNvPicPr/>
          <p:nvPr userDrawn="1"/>
        </p:nvPicPr>
        <p:blipFill>
          <a:blip r:embed="rId14" cstate="print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3880" y="0"/>
            <a:ext cx="1080120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etsixthform.co.uk/resources/view/leap-from-gcse-to-sixth-form-1-realising-the-challenges-video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ttendance@holytrinitycrawley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kvaghadia@holytrinitycrawley.org.uk" TargetMode="External"/><Relationship Id="rId3" Type="http://schemas.openxmlformats.org/officeDocument/2006/relationships/hyperlink" Target="mailto:nraynor@holytrinitycrawley.org.uk" TargetMode="External"/><Relationship Id="rId7" Type="http://schemas.openxmlformats.org/officeDocument/2006/relationships/hyperlink" Target="mailto:kjordan@holytrinitycrawley.org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moore@holytrinitycrawley.org.uk" TargetMode="External"/><Relationship Id="rId5" Type="http://schemas.openxmlformats.org/officeDocument/2006/relationships/hyperlink" Target="mailto:jfroy@holytrinitycrawley.org.uk" TargetMode="External"/><Relationship Id="rId4" Type="http://schemas.openxmlformats.org/officeDocument/2006/relationships/hyperlink" Target="mailto:cdean@holytrinitycrawley.org.u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Year 12 Parent Information Event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1112AF9-EC70-FD7C-BDF6-87A348F5D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Wednesday 20</a:t>
            </a:r>
            <a:r>
              <a:rPr lang="en-GB" baseline="30000">
                <a:solidFill>
                  <a:schemeClr val="bg1"/>
                </a:solidFill>
              </a:rPr>
              <a:t>th</a:t>
            </a:r>
            <a:r>
              <a:rPr lang="en-GB">
                <a:solidFill>
                  <a:schemeClr val="bg1"/>
                </a:solidFill>
              </a:rPr>
              <a:t> of September 2023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2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GCSE </a:t>
            </a:r>
            <a:r>
              <a:rPr lang="en-US" sz="36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Maths</a:t>
            </a:r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and English </a:t>
            </a:r>
            <a:r>
              <a:rPr lang="en-US" sz="36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resits</a:t>
            </a:r>
            <a:endParaRPr lang="en-US" sz="36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These are a government requirement.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Many university courses require an English 4.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Exam dates:</a:t>
            </a:r>
          </a:p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English language paper 1: Tuesday 7 November 2023.</a:t>
            </a:r>
          </a:p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Mathematics paper 1: Wednesday 8 November 2023.</a:t>
            </a:r>
          </a:p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English language paper 2: Thursday 9 November 2023.</a:t>
            </a:r>
          </a:p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Mathematics paper 2: Friday 10 November 2023.</a:t>
            </a:r>
          </a:p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Mathematics paper 3: Monday 13 November 2023.</a:t>
            </a: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8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Level 2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Some students are on our Level 2 pathway, which acts as a ‘foundation year’ to Sixth Form.</a:t>
            </a:r>
          </a:p>
          <a:p>
            <a:pPr marL="0" indent="0">
              <a:buNone/>
            </a:pPr>
            <a:endParaRPr lang="en-US" sz="240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Students take two Level 2 subjects alongside English/Math re-sit.</a:t>
            </a:r>
          </a:p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They must pass these in order to continue onto Level 3.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At this stage they will then continue these L2 subjects and pick up another L3.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3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Level 2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Passing English and </a:t>
            </a:r>
            <a:r>
              <a:rPr lang="en-US" sz="240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Maths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GCSE is a requirement to move from Level 2 to 3.</a:t>
            </a:r>
          </a:p>
          <a:p>
            <a:pPr marL="0" indent="0">
              <a:buNone/>
            </a:pPr>
            <a:endParaRPr lang="en-US" sz="240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Students will then go into Year 12 again and move on to Year 13 a year later.</a:t>
            </a:r>
          </a:p>
          <a:p>
            <a:r>
              <a:rPr lang="en-US" sz="2400">
                <a:cs typeface="Arial" pitchFamily="34" charset="0"/>
              </a:rPr>
              <a:t>This mirrors the approach of universities and foundation degrees.</a:t>
            </a: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0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Verdana"/>
                <a:ea typeface="Verdana"/>
                <a:cs typeface="Arial"/>
              </a:rPr>
              <a:t>For the first time this year, Sixth Form students also have REACH on their timetable (one lesson per week).</a:t>
            </a:r>
          </a:p>
          <a:p>
            <a:pPr marL="0" indent="0">
              <a:buNone/>
            </a:pPr>
            <a:r>
              <a:rPr lang="en-US" sz="2400">
                <a:latin typeface="Verdana"/>
                <a:ea typeface="Verdana"/>
                <a:cs typeface="Arial"/>
              </a:rPr>
              <a:t>This is personal and social education. It is the same principle as that studied in the lower school, but with more young adult themes.</a:t>
            </a:r>
          </a:p>
          <a:p>
            <a:r>
              <a:rPr lang="en-US" sz="2400">
                <a:latin typeface="Verdana"/>
                <a:ea typeface="Verdana"/>
                <a:cs typeface="Arial"/>
              </a:rPr>
              <a:t>Mental health, budgeting, student finance, careers education etc.</a:t>
            </a:r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 descr="A graphic of a diagram&#10;&#10;Description automatically generated">
            <a:extLst>
              <a:ext uri="{FF2B5EF4-FFF2-40B4-BE49-F238E27FC236}">
                <a16:creationId xmlns:a16="http://schemas.microsoft.com/office/drawing/2014/main" id="{878E632C-F4E1-5855-984C-C148DBF53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37" y="4708486"/>
            <a:ext cx="1700097" cy="1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 vert="horz" lIns="91440" tIns="45720" rIns="91440" bIns="4572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There are no AS exams – all A Level exams will be sat at the end of Year 13 (3 exams per subject).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Some subjects have coursework, but most don’t.</a:t>
            </a:r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BTEC/Vocational subjects are a mixture of internally-assessed coursework and exams. There will be coursework and exams both years.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Students will need to pass units in Year 12 to continue into Year 13.</a:t>
            </a:r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A Level subjects will be assessed internally in April. Any student who does not pass will be required to re-sit in June.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Parent meetings will happen for any student who fails this re-sit.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9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Coursework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BTEC/Vocational coursework is an important feature of the course.</a:t>
            </a:r>
          </a:p>
          <a:p>
            <a:pPr marL="0" indent="0">
              <a:buNone/>
            </a:pPr>
            <a:endParaRPr lang="en-US" sz="2400">
              <a:cs typeface="Arial" pitchFamily="34" charset="0"/>
            </a:endParaRP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There are very strict deadlines and guidelines about how much feedback students can be given / how much they can continue to submit/edit their work.</a:t>
            </a:r>
          </a:p>
          <a:p>
            <a:endParaRPr lang="en-US" sz="2400">
              <a:cs typeface="Arial" pitchFamily="34" charset="0"/>
            </a:endParaRP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Teachers at HTS are very good at contacting parents for students at risk of not meeting deadlines!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0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LEAP FROM GCSE TO SIXTH FORM</a:t>
            </a:r>
            <a:endParaRPr lang="en-US" sz="32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498781-5A0C-454C-8FDC-1162A1658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0070" y="2348880"/>
            <a:ext cx="4591050" cy="310515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BA648A-C007-40BB-B931-D60BB49A9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23152"/>
            <a:ext cx="2933700" cy="1209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83132B-29BA-462F-8651-DD0F2AE18BA2}"/>
              </a:ext>
            </a:extLst>
          </p:cNvPr>
          <p:cNvSpPr txBox="1"/>
          <p:nvPr/>
        </p:nvSpPr>
        <p:spPr>
          <a:xfrm>
            <a:off x="251520" y="556074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5"/>
              </a:rPr>
              <a:t>https://www.netsixthform.co.uk/resources/view/leap-from-gcse-to-sixth-form-1-realising-the-challenges-video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240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Differences between Year 11/12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r>
              <a:rPr lang="en-GB"/>
              <a:t>Greater independence required – more work and more time to do it</a:t>
            </a:r>
          </a:p>
          <a:p>
            <a:pPr lvl="1"/>
            <a:r>
              <a:rPr lang="en-GB"/>
              <a:t>Private study facilities on site</a:t>
            </a:r>
          </a:p>
          <a:p>
            <a:endParaRPr lang="en-GB"/>
          </a:p>
          <a:p>
            <a:r>
              <a:rPr lang="en-GB"/>
              <a:t>More challenging work – a big step up from KS4 to KS5</a:t>
            </a:r>
          </a:p>
          <a:p>
            <a:pPr lvl="1"/>
            <a:r>
              <a:rPr lang="en-GB"/>
              <a:t>Resilience a necessity </a:t>
            </a:r>
          </a:p>
          <a:p>
            <a:pPr lvl="1"/>
            <a:endParaRPr lang="en-GB"/>
          </a:p>
          <a:p>
            <a:r>
              <a:rPr lang="en-GB"/>
              <a:t>You can help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06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Differences between Year 11/12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Year 12 is </a:t>
            </a:r>
            <a:r>
              <a:rPr lang="en-GB" b="1"/>
              <a:t>really important</a:t>
            </a:r>
            <a:r>
              <a:rPr lang="en-GB"/>
              <a:t>.</a:t>
            </a:r>
          </a:p>
          <a:p>
            <a:endParaRPr lang="en-GB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400">
                <a:cs typeface="Arial" pitchFamily="34" charset="0"/>
              </a:rPr>
              <a:t>Students are building the foundations this year for success next year.</a:t>
            </a:r>
          </a:p>
          <a:p>
            <a:pPr marL="0" indent="0">
              <a:buNone/>
            </a:pPr>
            <a:endParaRPr lang="en-GB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400">
                <a:cs typeface="Arial" pitchFamily="34" charset="0"/>
              </a:rPr>
              <a:t>All content taught this year will also be examined next year. Students can’t afford to have gaps now.</a:t>
            </a: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2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Sixth Form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en-US" sz="2400" dirty="0">
              <a:latin typeface="Verdana"/>
              <a:ea typeface="Verdana"/>
              <a:cs typeface="Arial"/>
            </a:endParaRP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Students must arrive at 8.45 each day.</a:t>
            </a:r>
            <a:endParaRPr lang="en-US" sz="2400">
              <a:latin typeface="Verdana"/>
              <a:ea typeface="Verdana"/>
              <a:cs typeface="Arial"/>
            </a:endParaRP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They can leave site in-between lessons but should sign in/out.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Dress code/lanyards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Mobile phones/headphones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Leaders of the school community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Arrive with your iPad ready to learn 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42918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br>
              <a:rPr lang="en-GB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br>
              <a:rPr lang="en-GB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br>
              <a:rPr lang="en-GB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r>
              <a:rPr lang="en-GB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Welcome to the Year 12 Parent </a:t>
            </a:r>
            <a:br>
              <a:rPr lang="en-GB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r>
              <a:rPr lang="en-GB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Information Event</a:t>
            </a:r>
            <a:br>
              <a:rPr lang="en-GB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endParaRPr lang="en-US" sz="36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3329A-FB05-44BA-B934-813D6AC97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66856"/>
            <a:ext cx="3816424" cy="3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Dates for your diary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920085"/>
            <a:ext cx="4172272" cy="443484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Verdana"/>
                <a:ea typeface="Verdana"/>
                <a:cs typeface="Arial"/>
              </a:rPr>
              <a:t> </a:t>
            </a:r>
            <a:r>
              <a:rPr lang="en-US" sz="2400" b="1" u="sng">
                <a:latin typeface="Verdana"/>
                <a:ea typeface="Verdana"/>
                <a:cs typeface="Arial"/>
              </a:rPr>
              <a:t>Event</a:t>
            </a:r>
          </a:p>
          <a:p>
            <a:r>
              <a:rPr lang="en-US" sz="2000">
                <a:latin typeface="Verdana"/>
                <a:ea typeface="Verdana"/>
                <a:cs typeface="Arial"/>
              </a:rPr>
              <a:t>GCSE Retakes</a:t>
            </a:r>
          </a:p>
          <a:p>
            <a:r>
              <a:rPr lang="en-US" sz="2000">
                <a:latin typeface="Verdana"/>
                <a:ea typeface="Verdana"/>
                <a:cs typeface="Arial"/>
              </a:rPr>
              <a:t>UCAS @AMEX</a:t>
            </a:r>
          </a:p>
          <a:p>
            <a:r>
              <a:rPr lang="en-US" sz="2000">
                <a:latin typeface="Verdana"/>
                <a:ea typeface="Verdana"/>
                <a:cs typeface="Arial"/>
              </a:rPr>
              <a:t>Parents’ evening</a:t>
            </a:r>
          </a:p>
          <a:p>
            <a:r>
              <a:rPr lang="en-US" sz="2000">
                <a:latin typeface="Verdana"/>
                <a:ea typeface="Verdana"/>
                <a:cs typeface="Arial"/>
              </a:rPr>
              <a:t>PPEs</a:t>
            </a:r>
          </a:p>
          <a:p>
            <a:r>
              <a:rPr lang="en-US" sz="2000">
                <a:latin typeface="Verdana"/>
                <a:ea typeface="Verdana"/>
                <a:cs typeface="Arial"/>
              </a:rPr>
              <a:t>INSET days</a:t>
            </a:r>
          </a:p>
          <a:p>
            <a:endParaRPr lang="en-US" sz="2000">
              <a:cs typeface="Arial" pitchFamily="34" charset="0"/>
            </a:endParaRPr>
          </a:p>
          <a:p>
            <a:endParaRPr lang="en-US" sz="2000">
              <a:cs typeface="Arial" pitchFamily="34" charset="0"/>
            </a:endParaRPr>
          </a:p>
          <a:p>
            <a:pPr marL="0" indent="0">
              <a:buNone/>
            </a:pPr>
            <a:endParaRPr lang="en-US" sz="2000">
              <a:cs typeface="Arial" pitchFamily="34" charset="0"/>
            </a:endParaRPr>
          </a:p>
          <a:p>
            <a:pPr marL="0" indent="0">
              <a:buNone/>
            </a:pPr>
            <a:r>
              <a:rPr lang="en-US" sz="2000">
                <a:latin typeface="Verdana"/>
                <a:ea typeface="Verdana"/>
                <a:cs typeface="Arial"/>
              </a:rPr>
              <a:t>Work Experience</a:t>
            </a:r>
          </a:p>
          <a:p>
            <a:pPr marL="0" indent="0">
              <a:buNone/>
            </a:pPr>
            <a:r>
              <a:rPr lang="en-US" sz="2000">
                <a:latin typeface="Verdana"/>
                <a:ea typeface="Verdana"/>
                <a:cs typeface="Arial"/>
              </a:rPr>
              <a:t>RPE Days </a:t>
            </a:r>
            <a:endParaRPr lang="en-US" sz="2000">
              <a:cs typeface="Arial" pitchFamily="34" charset="0"/>
            </a:endParaRPr>
          </a:p>
          <a:p>
            <a:endParaRPr lang="en-US" sz="2400" b="1">
              <a:cs typeface="Arial" pitchFamily="34" charset="0"/>
            </a:endParaRPr>
          </a:p>
          <a:p>
            <a:endParaRPr lang="en-US" sz="2400" b="1">
              <a:cs typeface="Arial" pitchFamily="34" charset="0"/>
            </a:endParaRPr>
          </a:p>
          <a:p>
            <a:endParaRPr lang="en-US" sz="2400" b="1">
              <a:cs typeface="Arial" pitchFamily="34" charset="0"/>
            </a:endParaRPr>
          </a:p>
          <a:p>
            <a:endParaRPr lang="en-US" sz="2400" b="1">
              <a:cs typeface="Arial" pitchFamily="34" charset="0"/>
            </a:endParaRPr>
          </a:p>
          <a:p>
            <a:endParaRPr lang="en-US" sz="2400" b="1">
              <a:cs typeface="Arial" pitchFamily="34" charset="0"/>
            </a:endParaRPr>
          </a:p>
          <a:p>
            <a:pPr marL="0" indent="0">
              <a:buNone/>
            </a:pPr>
            <a:endParaRPr lang="en-US" sz="2400" b="1">
              <a:cs typeface="Arial" pitchFamily="34" charset="0"/>
            </a:endParaRPr>
          </a:p>
          <a:p>
            <a:pPr marL="0" indent="0">
              <a:buNone/>
            </a:pPr>
            <a:endParaRPr lang="en-US" sz="2400" b="1">
              <a:cs typeface="Arial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145701-05D2-4863-81B6-D0AC710FC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814" y="1869441"/>
            <a:ext cx="4038600" cy="443484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GB" b="1" u="sng">
                <a:latin typeface="Verdana"/>
                <a:ea typeface="Verdana"/>
              </a:rPr>
              <a:t>Date</a:t>
            </a:r>
          </a:p>
          <a:p>
            <a:pPr marL="0" indent="0">
              <a:buNone/>
            </a:pPr>
            <a:r>
              <a:rPr lang="en-GB" sz="2000">
                <a:latin typeface="Verdana"/>
                <a:ea typeface="Verdana"/>
              </a:rPr>
              <a:t>w/c 07/10/23</a:t>
            </a:r>
          </a:p>
          <a:p>
            <a:pPr marL="0" indent="0">
              <a:buNone/>
            </a:pPr>
            <a:r>
              <a:rPr lang="en-GB" sz="2000">
                <a:latin typeface="Verdana"/>
                <a:ea typeface="Verdana"/>
              </a:rPr>
              <a:t>14/11/23</a:t>
            </a:r>
          </a:p>
          <a:p>
            <a:pPr marL="0" indent="0">
              <a:buNone/>
            </a:pPr>
            <a:r>
              <a:rPr lang="en-GB" sz="2000">
                <a:latin typeface="Verdana"/>
                <a:ea typeface="Verdana"/>
              </a:rPr>
              <a:t>28/11/23</a:t>
            </a:r>
          </a:p>
          <a:p>
            <a:pPr marL="0" indent="0">
              <a:buNone/>
            </a:pPr>
            <a:r>
              <a:rPr lang="en-GB" sz="2000">
                <a:latin typeface="Verdana"/>
                <a:ea typeface="Verdana"/>
              </a:rPr>
              <a:t>15/04/24 to 26/04/24</a:t>
            </a:r>
          </a:p>
          <a:p>
            <a:pPr marL="0" indent="0">
              <a:buNone/>
            </a:pPr>
            <a:r>
              <a:rPr lang="en-GB" sz="2000">
                <a:latin typeface="Verdana"/>
                <a:ea typeface="Verdana"/>
              </a:rPr>
              <a:t>3/10/23, 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Verdana"/>
                <a:ea typeface="Verdana"/>
              </a:rPr>
              <a:t>23/11/23&amp;24/11/23</a:t>
            </a:r>
          </a:p>
          <a:p>
            <a:pPr marL="0" indent="0">
              <a:buNone/>
            </a:pPr>
            <a:r>
              <a:rPr lang="en-GB" sz="2000">
                <a:latin typeface="Verdana"/>
                <a:ea typeface="Verdana"/>
              </a:rPr>
              <a:t>03/01/24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>
                <a:latin typeface="Verdana"/>
                <a:ea typeface="Verdana"/>
              </a:rPr>
              <a:t>29/4/24</a:t>
            </a:r>
          </a:p>
          <a:p>
            <a:pPr marL="0" indent="0">
              <a:buNone/>
            </a:pPr>
            <a:r>
              <a:rPr lang="en-GB" sz="2000">
                <a:latin typeface="Verdana"/>
                <a:ea typeface="Verdana"/>
              </a:rPr>
              <a:t>15/11/23, 8/4/24, 22/7/24 </a:t>
            </a:r>
            <a:endParaRPr lang="en-GB" sz="2000"/>
          </a:p>
          <a:p>
            <a:pPr marL="0" indent="0">
              <a:buNone/>
            </a:pPr>
            <a:endParaRPr lang="en-GB" sz="2000" b="1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8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09" y="463222"/>
            <a:ext cx="890258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Pathways &amp; </a:t>
            </a:r>
            <a:r>
              <a:rPr lang="en-US" sz="3200" b="1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Work Experience</a:t>
            </a:r>
            <a:r>
              <a:rPr lang="en-US" sz="32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 </a:t>
            </a:r>
            <a:endParaRPr lang="en-US" sz="32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81" name="Content Placeholder 1380">
            <a:extLst>
              <a:ext uri="{FF2B5EF4-FFF2-40B4-BE49-F238E27FC236}">
                <a16:creationId xmlns:a16="http://schemas.microsoft.com/office/drawing/2014/main" id="{52B9BDC6-B301-92F2-DC0E-E71BD75E7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38" y="1935480"/>
            <a:ext cx="7460478" cy="4389120"/>
          </a:xfrm>
        </p:spPr>
        <p:txBody>
          <a:bodyPr vert="horz" lIns="91440" tIns="45720" rIns="91440" bIns="45720" anchor="t">
            <a:normAutofit/>
          </a:bodyPr>
          <a:lstStyle/>
          <a:p>
            <a:pPr marL="285750" indent="-285750"/>
            <a:r>
              <a:rPr lang="en-US" sz="1800">
                <a:latin typeface="Verdana"/>
                <a:ea typeface="Verdana"/>
              </a:rPr>
              <a:t>Careers Education happens during tutor registration time, assemblies, REACH lessons &amp; special events. We are introducing a week of work experience in the Summer term of Year 12, for all students, commencing </a:t>
            </a:r>
            <a:r>
              <a:rPr lang="en-US" sz="1800" i="1">
                <a:latin typeface="Verdana"/>
                <a:ea typeface="Verdana"/>
              </a:rPr>
              <a:t>29th April 2024.</a:t>
            </a:r>
            <a:endParaRPr lang="en-US" sz="1800" i="1"/>
          </a:p>
          <a:p>
            <a:pPr marL="285750" indent="-285750"/>
            <a:r>
              <a:rPr lang="en-US" sz="1800" i="1">
                <a:latin typeface="Verdana"/>
                <a:ea typeface="Verdana"/>
              </a:rPr>
              <a:t>Online parental information evening </a:t>
            </a:r>
            <a:r>
              <a:rPr lang="en-US" sz="1800">
                <a:latin typeface="Verdana"/>
                <a:ea typeface="Verdana"/>
              </a:rPr>
              <a:t>on </a:t>
            </a:r>
            <a:r>
              <a:rPr lang="en-US" sz="1800" b="1">
                <a:latin typeface="Verdana"/>
                <a:ea typeface="Verdana"/>
              </a:rPr>
              <a:t>Tues 10th October 2023</a:t>
            </a:r>
            <a:r>
              <a:rPr lang="en-US" sz="1800">
                <a:latin typeface="Verdana"/>
                <a:ea typeface="Verdana"/>
              </a:rPr>
              <a:t> at 6.30pm - invitation coming out shortly. Please join us to learn more about Post 18 Pathways, what to expect during this first year of 6th form and the WEX </a:t>
            </a:r>
            <a:r>
              <a:rPr lang="en-US" sz="1800" err="1">
                <a:latin typeface="Verdana"/>
                <a:ea typeface="Verdana"/>
              </a:rPr>
              <a:t>programme</a:t>
            </a:r>
            <a:r>
              <a:rPr lang="en-US" sz="1800">
                <a:latin typeface="Verdana"/>
                <a:ea typeface="Verdana"/>
              </a:rPr>
              <a:t>.</a:t>
            </a:r>
          </a:p>
          <a:p>
            <a:pPr marL="285750" indent="-285750"/>
            <a:r>
              <a:rPr lang="en-US" sz="1800">
                <a:latin typeface="Verdana"/>
                <a:ea typeface="Verdana"/>
              </a:rPr>
              <a:t>Students will be applying for their own placements, so researching companies and making contacts now would be advantageous.</a:t>
            </a: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1383" name="Table 7">
            <a:extLst>
              <a:ext uri="{FF2B5EF4-FFF2-40B4-BE49-F238E27FC236}">
                <a16:creationId xmlns:a16="http://schemas.microsoft.com/office/drawing/2014/main" id="{719F5D0D-766A-A8F4-C25B-0D08DB7E0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652404"/>
              </p:ext>
            </p:extLst>
          </p:nvPr>
        </p:nvGraphicFramePr>
        <p:xfrm>
          <a:off x="1388691" y="5330439"/>
          <a:ext cx="60087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417">
                  <a:extLst>
                    <a:ext uri="{9D8B030D-6E8A-4147-A177-3AD203B41FA5}">
                      <a16:colId xmlns:a16="http://schemas.microsoft.com/office/drawing/2014/main" val="578410057"/>
                    </a:ext>
                  </a:extLst>
                </a:gridCol>
                <a:gridCol w="3665344">
                  <a:extLst>
                    <a:ext uri="{9D8B030D-6E8A-4147-A177-3AD203B41FA5}">
                      <a16:colId xmlns:a16="http://schemas.microsoft.com/office/drawing/2014/main" val="1768126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Ms L McMenamin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Careers &amp; Enterprise Lead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27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Miss S Sheppard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Careers &amp; WEX Administrator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192158"/>
                  </a:ext>
                </a:extLst>
              </a:tr>
            </a:tbl>
          </a:graphicData>
        </a:graphic>
      </p:graphicFrame>
      <p:pic>
        <p:nvPicPr>
          <p:cNvPr id="3" name="Picture 2" descr="A magnifying glass over a white background with words&#10;&#10;Description automatically generated">
            <a:extLst>
              <a:ext uri="{FF2B5EF4-FFF2-40B4-BE49-F238E27FC236}">
                <a16:creationId xmlns:a16="http://schemas.microsoft.com/office/drawing/2014/main" id="{4660151A-5235-92B5-5941-A1D89635D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974" y="1939717"/>
            <a:ext cx="972352" cy="1055762"/>
          </a:xfrm>
          <a:prstGeom prst="rect">
            <a:avLst/>
          </a:prstGeom>
        </p:spPr>
      </p:pic>
      <p:pic>
        <p:nvPicPr>
          <p:cNvPr id="7" name="Picture 6" descr="A group of colorful signs&#10;&#10;Description automatically generated">
            <a:extLst>
              <a:ext uri="{FF2B5EF4-FFF2-40B4-BE49-F238E27FC236}">
                <a16:creationId xmlns:a16="http://schemas.microsoft.com/office/drawing/2014/main" id="{DBD8FA4B-6885-1E0C-675B-8F61AB40F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379" y="4888016"/>
            <a:ext cx="1064130" cy="1141220"/>
          </a:xfrm>
          <a:prstGeom prst="rect">
            <a:avLst/>
          </a:prstGeom>
        </p:spPr>
      </p:pic>
      <p:pic>
        <p:nvPicPr>
          <p:cNvPr id="9" name="Picture 8" descr="A green and white speech bubble with white text&#10;&#10;Description automatically generated">
            <a:extLst>
              <a:ext uri="{FF2B5EF4-FFF2-40B4-BE49-F238E27FC236}">
                <a16:creationId xmlns:a16="http://schemas.microsoft.com/office/drawing/2014/main" id="{36525A3F-93F0-1614-B491-3A2B508C9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269" y="3493672"/>
            <a:ext cx="1297359" cy="9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33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6</a:t>
            </a:r>
            <a:r>
              <a:rPr lang="en-US" sz="3200" b="1" baseline="30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</a:t>
            </a:r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form RPE days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67" y="1935480"/>
            <a:ext cx="8439233" cy="4214634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sz="2400">
                <a:highlight>
                  <a:srgbClr val="FFFF00"/>
                </a:highlight>
                <a:latin typeface="Verdana"/>
                <a:ea typeface="Verdana"/>
                <a:cs typeface="Arial"/>
              </a:rPr>
              <a:t>Government requirement</a:t>
            </a:r>
            <a:r>
              <a:rPr lang="en-US" sz="2400">
                <a:latin typeface="Verdana"/>
                <a:ea typeface="Verdana"/>
                <a:cs typeface="Arial"/>
              </a:rPr>
              <a:t>  that all students have religious education up to the age of 18.</a:t>
            </a:r>
          </a:p>
          <a:p>
            <a:endParaRPr lang="en-US" sz="2400">
              <a:cs typeface="Arial" pitchFamily="34" charset="0"/>
            </a:endParaRPr>
          </a:p>
          <a:p>
            <a:r>
              <a:rPr lang="en-US" sz="2400">
                <a:latin typeface="Verdana"/>
                <a:ea typeface="Verdana"/>
                <a:cs typeface="Arial"/>
              </a:rPr>
              <a:t>All other years in Holy Trinity - provision is through regular lessons</a:t>
            </a:r>
          </a:p>
          <a:p>
            <a:endParaRPr lang="en-US" sz="2400">
              <a:cs typeface="Arial" pitchFamily="34" charset="0"/>
            </a:endParaRPr>
          </a:p>
          <a:p>
            <a:r>
              <a:rPr lang="en-US" sz="2400">
                <a:latin typeface="Verdana"/>
                <a:ea typeface="Verdana"/>
                <a:cs typeface="Arial"/>
              </a:rPr>
              <a:t>In 6th form entitlement hours are combined into </a:t>
            </a:r>
            <a:r>
              <a:rPr lang="en-US" sz="2400">
                <a:highlight>
                  <a:srgbClr val="FFFF00"/>
                </a:highlight>
                <a:latin typeface="Verdana"/>
                <a:ea typeface="Verdana"/>
                <a:cs typeface="Arial"/>
              </a:rPr>
              <a:t>whole days</a:t>
            </a:r>
            <a:r>
              <a:rPr lang="en-US" sz="2400">
                <a:latin typeface="Verdana"/>
                <a:ea typeface="Verdana"/>
                <a:cs typeface="Arial"/>
              </a:rPr>
              <a:t>. This year: </a:t>
            </a:r>
            <a:r>
              <a:rPr lang="en-GB" sz="2400">
                <a:latin typeface="Verdana"/>
                <a:ea typeface="Verdana"/>
                <a:cs typeface="Arial"/>
              </a:rPr>
              <a:t>15/11/23, 22/3/24, 4/7/24</a:t>
            </a:r>
            <a:endParaRPr lang="en-US" sz="240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1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35" y="1197545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6</a:t>
            </a:r>
            <a:r>
              <a:rPr lang="en-US" sz="3200" b="1" baseline="300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th</a:t>
            </a:r>
            <a:r>
              <a:rPr lang="en-US" sz="3200" b="1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form RPE days </a:t>
            </a:r>
            <a:r>
              <a:rPr lang="en-US" sz="32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– what can you expect?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67" y="2674187"/>
            <a:ext cx="8419268" cy="2008495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sz="2400">
                <a:latin typeface="Verdana"/>
                <a:ea typeface="Verdana"/>
                <a:cs typeface="Arial"/>
              </a:rPr>
              <a:t>Over the two years, RPE days will cover a variety of worldviews:</a:t>
            </a:r>
            <a:endParaRPr lang="en-GB" sz="2000">
              <a:cs typeface="Arial" pitchFamily="34" charset="0"/>
            </a:endParaRPr>
          </a:p>
          <a:p>
            <a:pPr marL="393700" lvl="1" indent="0">
              <a:buNone/>
            </a:pPr>
            <a:endParaRPr lang="en-US" sz="220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36E8D-B5A9-9963-2F5E-898D089CCD47}"/>
              </a:ext>
            </a:extLst>
          </p:cNvPr>
          <p:cNvGrpSpPr/>
          <p:nvPr/>
        </p:nvGrpSpPr>
        <p:grpSpPr>
          <a:xfrm>
            <a:off x="2362117" y="3236836"/>
            <a:ext cx="5591319" cy="2375613"/>
            <a:chOff x="3287145" y="3169568"/>
            <a:chExt cx="3654709" cy="1417291"/>
          </a:xfrm>
        </p:grpSpPr>
        <p:pic>
          <p:nvPicPr>
            <p:cNvPr id="10" name="Picture 9" descr="A group of symbols on a white background&#10;&#10;Description automatically generated">
              <a:extLst>
                <a:ext uri="{FF2B5EF4-FFF2-40B4-BE49-F238E27FC236}">
                  <a16:creationId xmlns:a16="http://schemas.microsoft.com/office/drawing/2014/main" id="{609864C3-4C43-F73F-5841-D4A869099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7145" y="3173072"/>
              <a:ext cx="1252018" cy="14102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 descr="A light bulb with brain inside&#10;&#10;Description automatically generated">
              <a:extLst>
                <a:ext uri="{FF2B5EF4-FFF2-40B4-BE49-F238E27FC236}">
                  <a16:creationId xmlns:a16="http://schemas.microsoft.com/office/drawing/2014/main" id="{9B81F881-C5C8-D5F1-CE27-CF7517418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636" t="1058" r="25818" b="-649"/>
            <a:stretch/>
          </p:blipFill>
          <p:spPr>
            <a:xfrm>
              <a:off x="4508111" y="3172635"/>
              <a:ext cx="1276840" cy="140743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A658AD6F-CC78-D8DF-04AC-442E7957B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6085" y="3169568"/>
              <a:ext cx="1275769" cy="14172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DB09B8-954A-D1CA-41DD-2567308365C7}"/>
              </a:ext>
            </a:extLst>
          </p:cNvPr>
          <p:cNvSpPr txBox="1"/>
          <p:nvPr/>
        </p:nvSpPr>
        <p:spPr>
          <a:xfrm>
            <a:off x="364362" y="4040430"/>
            <a:ext cx="180933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Verdana"/>
                <a:ea typeface="Verdana"/>
              </a:rPr>
              <a:t>The aim is these will be off site.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30914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667" y="658488"/>
            <a:ext cx="6133269" cy="529754"/>
          </a:xfrm>
          <a:solidFill>
            <a:srgbClr val="FFFF00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900" b="1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6</a:t>
            </a:r>
            <a:r>
              <a:rPr lang="en-US" sz="1900" b="1" baseline="300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th</a:t>
            </a:r>
            <a:r>
              <a:rPr lang="en-US" sz="1900" b="1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form RPE days </a:t>
            </a:r>
            <a:r>
              <a:rPr lang="en-US" sz="19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– what can you expect?</a:t>
            </a:r>
            <a:r>
              <a:rPr lang="en-US" sz="32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 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A galaxy in space with stars&#10;&#10;Description automatically generated">
            <a:extLst>
              <a:ext uri="{FF2B5EF4-FFF2-40B4-BE49-F238E27FC236}">
                <a16:creationId xmlns:a16="http://schemas.microsoft.com/office/drawing/2014/main" id="{C524C316-3ECF-16EC-D3F1-CB158D704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2" y="2943851"/>
            <a:ext cx="4799600" cy="3206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church with a green lawn with Chichester Cathedral in the background&#10;&#10;Description automatically generated">
            <a:extLst>
              <a:ext uri="{FF2B5EF4-FFF2-40B4-BE49-F238E27FC236}">
                <a16:creationId xmlns:a16="http://schemas.microsoft.com/office/drawing/2014/main" id="{99C6FA46-EAA9-DEEE-00FB-0A9885AE2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114" y="1829913"/>
            <a:ext cx="4470176" cy="25393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collage of two people&#10;&#10;Description automatically generated">
            <a:extLst>
              <a:ext uri="{FF2B5EF4-FFF2-40B4-BE49-F238E27FC236}">
                <a16:creationId xmlns:a16="http://schemas.microsoft.com/office/drawing/2014/main" id="{4BF3A17D-CB3A-B841-3FF0-E79119873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445" y="3907141"/>
            <a:ext cx="3651609" cy="2048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room with art on the wall&#10;&#10;Description automatically generated">
            <a:extLst>
              <a:ext uri="{FF2B5EF4-FFF2-40B4-BE49-F238E27FC236}">
                <a16:creationId xmlns:a16="http://schemas.microsoft.com/office/drawing/2014/main" id="{F5C4FD24-EA06-826A-D714-CB2E539B1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121" y="2100264"/>
            <a:ext cx="3721487" cy="2088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A0AA13-A481-04BC-18C8-B8134F3A4348}"/>
              </a:ext>
            </a:extLst>
          </p:cNvPr>
          <p:cNvSpPr txBox="1"/>
          <p:nvPr/>
        </p:nvSpPr>
        <p:spPr>
          <a:xfrm>
            <a:off x="209633" y="5557775"/>
            <a:ext cx="278263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Verdana"/>
                <a:ea typeface="Verdana"/>
              </a:rPr>
              <a:t>Planetarium</a:t>
            </a:r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93D1D-5A7D-7E8A-4C74-3BCB482F85BF}"/>
              </a:ext>
            </a:extLst>
          </p:cNvPr>
          <p:cNvSpPr txBox="1"/>
          <p:nvPr/>
        </p:nvSpPr>
        <p:spPr>
          <a:xfrm>
            <a:off x="6239083" y="5557775"/>
            <a:ext cx="288245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Verdana"/>
                <a:ea typeface="Verdana"/>
              </a:rPr>
              <a:t>Theatre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9A047-1DC6-AEF2-3EAA-E44CFC59432C}"/>
              </a:ext>
            </a:extLst>
          </p:cNvPr>
          <p:cNvSpPr txBox="1"/>
          <p:nvPr/>
        </p:nvSpPr>
        <p:spPr>
          <a:xfrm>
            <a:off x="4352383" y="1714498"/>
            <a:ext cx="478911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Verdana"/>
                <a:ea typeface="Verdana"/>
              </a:rPr>
              <a:t>Place of Worship</a:t>
            </a:r>
            <a:endParaRPr lang="en-US" sz="2800" err="1">
              <a:solidFill>
                <a:srgbClr val="000000"/>
              </a:solidFill>
              <a:latin typeface="Constantia"/>
              <a:ea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B57D3-B5E2-07C7-677A-0183675A8907}"/>
              </a:ext>
            </a:extLst>
          </p:cNvPr>
          <p:cNvSpPr txBox="1"/>
          <p:nvPr/>
        </p:nvSpPr>
        <p:spPr>
          <a:xfrm>
            <a:off x="209633" y="1714499"/>
            <a:ext cx="278263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Verdana"/>
                <a:ea typeface="Verdana"/>
              </a:rPr>
              <a:t>Art Gallery</a:t>
            </a:r>
          </a:p>
        </p:txBody>
      </p:sp>
    </p:spTree>
    <p:extLst>
      <p:ext uri="{BB962C8B-B14F-4D97-AF65-F5344CB8AC3E}">
        <p14:creationId xmlns:p14="http://schemas.microsoft.com/office/powerpoint/2010/main" val="234387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We will share a ‘Parent Pamphlet’ on preparing for exams/PPEs. Other things that help: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en-US" sz="2400">
                <a:cs typeface="Arial" pitchFamily="34" charset="0"/>
              </a:rPr>
              <a:t>Starting revision early</a:t>
            </a: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Positive mental health / self care</a:t>
            </a:r>
          </a:p>
          <a:p>
            <a:r>
              <a:rPr lang="en-US" sz="2400">
                <a:cs typeface="Arial" pitchFamily="34" charset="0"/>
              </a:rPr>
              <a:t>Importance of private study time (at school and at home)</a:t>
            </a: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Taking PPEs seriously</a:t>
            </a:r>
          </a:p>
          <a:p>
            <a:r>
              <a:rPr lang="en-US" sz="2400">
                <a:cs typeface="Arial" pitchFamily="34" charset="0"/>
              </a:rPr>
              <a:t>Acting on feedback </a:t>
            </a:r>
            <a:r>
              <a:rPr lang="en-US" sz="2400" err="1">
                <a:cs typeface="Arial" pitchFamily="34" charset="0"/>
              </a:rPr>
              <a:t>etc</a:t>
            </a: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86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cs typeface="Verdana"/>
              </a:rPr>
              <a:t>Assessment - Progress Reports</a:t>
            </a:r>
            <a:endParaRPr lang="en-US" sz="32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r>
              <a:rPr lang="en-GB" sz="2400">
                <a:cs typeface="Arial" pitchFamily="34" charset="0"/>
              </a:rPr>
              <a:t>Wed 8th November 2023 </a:t>
            </a:r>
          </a:p>
          <a:p>
            <a:endParaRPr lang="en-GB" sz="2400">
              <a:cs typeface="Arial" pitchFamily="34" charset="0"/>
            </a:endParaRPr>
          </a:p>
          <a:p>
            <a:r>
              <a:rPr lang="en-GB" sz="2400">
                <a:cs typeface="Arial" pitchFamily="34" charset="0"/>
              </a:rPr>
              <a:t>Wed 7th February 2024 </a:t>
            </a:r>
          </a:p>
          <a:p>
            <a:endParaRPr lang="en-GB" sz="2400">
              <a:cs typeface="Arial" pitchFamily="34" charset="0"/>
            </a:endParaRPr>
          </a:p>
          <a:p>
            <a:r>
              <a:rPr lang="en-GB" sz="2400">
                <a:cs typeface="Arial" pitchFamily="34" charset="0"/>
              </a:rPr>
              <a:t>Wed 15th May 2024 </a:t>
            </a:r>
          </a:p>
          <a:p>
            <a:endParaRPr lang="en-GB" sz="2400">
              <a:cs typeface="Arial" pitchFamily="34" charset="0"/>
            </a:endParaRPr>
          </a:p>
          <a:p>
            <a:r>
              <a:rPr lang="en-GB" sz="2400">
                <a:cs typeface="Arial" pitchFamily="34" charset="0"/>
              </a:rPr>
              <a:t>Wed 3rd July 2024 </a:t>
            </a:r>
            <a:endParaRPr lang="en-US" sz="240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Reports will be sent out around these dates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7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Parents’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Parents’ evening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	28/11/23</a:t>
            </a:r>
          </a:p>
          <a:p>
            <a:endParaRPr lang="en-US" sz="2400" b="1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This is online, via the platform </a:t>
            </a:r>
            <a:r>
              <a:rPr lang="en-US" sz="2400" b="1" err="1">
                <a:cs typeface="Arial" pitchFamily="34" charset="0"/>
              </a:rPr>
              <a:t>Schoolcloud</a:t>
            </a:r>
            <a:r>
              <a:rPr lang="en-US" sz="2400">
                <a:cs typeface="Arial" pitchFamily="34" charset="0"/>
              </a:rPr>
              <a:t>. You will be sent details to book virtual appointments to your email address.</a:t>
            </a:r>
          </a:p>
          <a:p>
            <a:pPr marL="0" indent="0">
              <a:buNone/>
            </a:pPr>
            <a:endParaRPr lang="en-US" sz="240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Students cannot book appoints on their own – they can only be sent to a parent email address. If you know you will not be able to attend, please contact the tutor in advance who will arrange a meeting.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93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What you can do to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  <a:cs typeface="Arial" pitchFamily="34" charset="0"/>
              </a:rPr>
              <a:t>Support with attendance and punctuality</a:t>
            </a:r>
            <a:r>
              <a:rPr lang="en-US" sz="2400">
                <a:cs typeface="Arial" pitchFamily="34" charset="0"/>
              </a:rPr>
              <a:t>.</a:t>
            </a:r>
          </a:p>
          <a:p>
            <a:r>
              <a:rPr lang="en-US" sz="2400">
                <a:latin typeface="Verdana"/>
                <a:ea typeface="Verdana"/>
                <a:cs typeface="Arial"/>
              </a:rPr>
              <a:t>If your son/daughter is absent from school please contact Attendance –</a:t>
            </a:r>
          </a:p>
          <a:p>
            <a:r>
              <a:rPr lang="en-US" sz="2400">
                <a:latin typeface="Verdana"/>
                <a:ea typeface="Verdana"/>
                <a:cs typeface="Arial"/>
              </a:rPr>
              <a:t>the </a:t>
            </a:r>
            <a:r>
              <a:rPr lang="en-US" sz="2400" err="1">
                <a:latin typeface="Verdana"/>
                <a:ea typeface="Verdana"/>
                <a:cs typeface="Arial"/>
              </a:rPr>
              <a:t>studybugs</a:t>
            </a:r>
            <a:r>
              <a:rPr lang="en-US" sz="2400">
                <a:latin typeface="Verdana"/>
                <a:ea typeface="Verdana"/>
                <a:cs typeface="Arial"/>
              </a:rPr>
              <a:t> app on the website </a:t>
            </a:r>
          </a:p>
          <a:p>
            <a:endParaRPr lang="en-US" sz="2400">
              <a:latin typeface="Verdana"/>
              <a:ea typeface="Verdana"/>
              <a:cs typeface="Arial"/>
            </a:endParaRPr>
          </a:p>
          <a:p>
            <a:r>
              <a:rPr lang="en-US" sz="2400">
                <a:latin typeface="Verdana"/>
                <a:ea typeface="Verdana"/>
                <a:cs typeface="Arial"/>
              </a:rPr>
              <a:t> </a:t>
            </a:r>
            <a:r>
              <a:rPr lang="en-US" sz="2400">
                <a:latin typeface="Verdana"/>
                <a:ea typeface="Verdana"/>
                <a:cs typeface="Arial"/>
                <a:hlinkClick r:id="rId2"/>
              </a:rPr>
              <a:t>attendance@holytrinitycrawley.org.uk</a:t>
            </a:r>
            <a:r>
              <a:rPr lang="en-US" sz="2400">
                <a:latin typeface="Verdana"/>
                <a:ea typeface="Verdana"/>
                <a:cs typeface="Arial"/>
              </a:rPr>
              <a:t> or 01293 652971.</a:t>
            </a:r>
            <a:endParaRPr lang="en-US">
              <a:latin typeface="Verdana"/>
              <a:ea typeface="Verdana"/>
              <a:cs typeface="Arial"/>
            </a:endParaRP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Ensure you</a:t>
            </a:r>
            <a:r>
              <a:rPr lang="en-US" sz="2400">
                <a:cs typeface="Arial" pitchFamily="34" charset="0"/>
              </a:rPr>
              <a:t>r contact details are up-to-date. Staff will contact you with any issues (and praise).</a:t>
            </a:r>
          </a:p>
          <a:p>
            <a:r>
              <a:rPr lang="en-US" sz="2400">
                <a:latin typeface="Verdana"/>
                <a:ea typeface="Verdana"/>
                <a:cs typeface="Arial"/>
              </a:rPr>
              <a:t>Please get in touch with us if there is anything to discuss. </a:t>
            </a:r>
            <a:r>
              <a:rPr lang="en-US" sz="2400" u="sng">
                <a:latin typeface="Verdana"/>
                <a:ea typeface="Verdana"/>
                <a:cs typeface="Arial"/>
              </a:rPr>
              <a:t>Please contact tutors in the first instance</a:t>
            </a:r>
            <a:r>
              <a:rPr lang="en-US" sz="2400" i="1" u="sng">
                <a:latin typeface="Verdana"/>
                <a:ea typeface="Verdana"/>
                <a:cs typeface="Arial"/>
              </a:rPr>
              <a:t>.</a:t>
            </a:r>
            <a:endParaRPr lang="en-US" sz="2400">
              <a:latin typeface="Verdana"/>
              <a:ea typeface="Verdana"/>
              <a:cs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 descr="A blue rectangle with white letters&#10;&#10;Description automatically generated">
            <a:extLst>
              <a:ext uri="{FF2B5EF4-FFF2-40B4-BE49-F238E27FC236}">
                <a16:creationId xmlns:a16="http://schemas.microsoft.com/office/drawing/2014/main" id="{346EBBD6-4655-70E9-F65C-A6534B4D9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766" y="2649924"/>
            <a:ext cx="2743200" cy="8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81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Attendance/punctuality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This is the single biggest factor affecting progress and achievement.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Students who are present and punctual will achieve even if they do the bare minimum.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Students who miss lessons easily fall behind and it can be very hard to catch up again.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It is a challenge to catch up in year 13 if this </a:t>
            </a:r>
            <a:r>
              <a:rPr lang="en-US" sz="2400">
                <a:latin typeface="Verdana"/>
                <a:ea typeface="Verdana"/>
                <a:cs typeface="Arial"/>
              </a:rPr>
              <a:t>happens in year 12</a:t>
            </a:r>
            <a:endParaRPr lang="en-US" sz="2400" dirty="0">
              <a:latin typeface="Verdana"/>
              <a:ea typeface="Verdana"/>
              <a:cs typeface="Arial"/>
            </a:endParaRP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Get it right the first time.</a:t>
            </a:r>
            <a:endParaRPr lang="en-US" dirty="0"/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9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Why are we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We want to develop parental engagement in the Sixth Form.</a:t>
            </a:r>
          </a:p>
          <a:p>
            <a:pPr marL="0" indent="0">
              <a:buNone/>
            </a:pPr>
            <a:endParaRPr lang="en-US">
              <a:cs typeface="Arial" pitchFamily="34" charset="0"/>
            </a:endParaRPr>
          </a:p>
          <a:p>
            <a:pPr marL="0" indent="0">
              <a:buNone/>
            </a:pPr>
            <a:r>
              <a:rPr lang="en-US">
                <a:cs typeface="Arial" pitchFamily="34" charset="0"/>
              </a:rPr>
              <a:t>Sixth Form is very different to lower school – we want you to understand what your son/daughter will experience.</a:t>
            </a:r>
          </a:p>
          <a:p>
            <a:pPr marL="0" indent="0">
              <a:buNone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>
                <a:cs typeface="Arial" pitchFamily="34" charset="0"/>
              </a:rPr>
              <a:t>Find out how you can help support them.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07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Part-time jobs/Driving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We fully appreciate many students want to be independent and have a part-time job.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However please be mindful that this doesn’t impact school/homework/revision.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No student should work during the school day (8:45-3:10).</a:t>
            </a: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Hours should also not exceed </a:t>
            </a:r>
            <a:r>
              <a:rPr lang="en-US" sz="2400">
                <a:cs typeface="Arial" pitchFamily="34" charset="0"/>
              </a:rPr>
              <a:t>12 a week.</a:t>
            </a:r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Similarly, driving lessons are not permitted during the school day. Only tests are – this will be an authorized absence if we are alerted in advance.</a:t>
            </a: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03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Part-time jobs/Driving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We fully appreciate many students want to be independent and have a part-time job.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However please be mindful that this doesn’t impact school/homework/revision.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No student should work during the school day (8:45-3:10).</a:t>
            </a: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Hours should also not exceed </a:t>
            </a:r>
            <a:r>
              <a:rPr lang="en-US" sz="2400">
                <a:cs typeface="Arial" pitchFamily="34" charset="0"/>
              </a:rPr>
              <a:t>12 a week.</a:t>
            </a:r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Similarly, driving lessons are not permitted during the school day. Only tests are – this will be an authorized absence if we are alerted in advance.</a:t>
            </a: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2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“Next Steps”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cs typeface="Arial" pitchFamily="34" charset="0"/>
              </a:rPr>
              <a:t>Summer half term</a:t>
            </a:r>
          </a:p>
          <a:p>
            <a:r>
              <a:rPr lang="en-US" sz="2400">
                <a:cs typeface="Arial" pitchFamily="34" charset="0"/>
              </a:rPr>
              <a:t>REACH and pastoral – tutor  time focus will be on your child's “ next steps”</a:t>
            </a:r>
          </a:p>
          <a:p>
            <a:r>
              <a:rPr lang="en-US" sz="2400">
                <a:cs typeface="Arial" pitchFamily="34" charset="0"/>
              </a:rPr>
              <a:t>Linking back the UCAS fair and the Net Sixth work that we will cover in tutor time ( remains vitally important)</a:t>
            </a:r>
          </a:p>
          <a:p>
            <a:r>
              <a:rPr lang="en-US" sz="2400">
                <a:cs typeface="Arial" pitchFamily="34" charset="0"/>
              </a:rPr>
              <a:t>Unifrog platform which we will sue during year 12 is excellent to help students start those plans for their future. </a:t>
            </a:r>
          </a:p>
          <a:p>
            <a:pPr marL="0" indent="0">
              <a:buNone/>
            </a:pPr>
            <a:endParaRPr lang="en-US" sz="2400" b="1">
              <a:cs typeface="Arial" pitchFamily="34" charset="0"/>
            </a:endParaRP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34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DAD3-54E9-0201-5BB1-5DF7AD47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A79473A-080B-BA38-9BDC-EDD987C30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44" y="63332"/>
            <a:ext cx="9125411" cy="6646589"/>
          </a:xfrm>
        </p:spPr>
      </p:pic>
    </p:spTree>
    <p:extLst>
      <p:ext uri="{BB962C8B-B14F-4D97-AF65-F5344CB8AC3E}">
        <p14:creationId xmlns:p14="http://schemas.microsoft.com/office/powerpoint/2010/main" val="1710204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This might sound like a lot, but: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en-US" sz="2400">
                <a:cs typeface="Arial" pitchFamily="34" charset="0"/>
              </a:rPr>
              <a:t>We have </a:t>
            </a:r>
            <a:r>
              <a:rPr lang="en-US" sz="2400" b="1">
                <a:cs typeface="Arial" pitchFamily="34" charset="0"/>
              </a:rPr>
              <a:t>high expectations</a:t>
            </a:r>
            <a:r>
              <a:rPr lang="en-US" sz="2400">
                <a:cs typeface="Arial" pitchFamily="34" charset="0"/>
              </a:rPr>
              <a:t> of all of our students</a:t>
            </a:r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en-US" sz="2400">
                <a:cs typeface="Arial" pitchFamily="34" charset="0"/>
              </a:rPr>
              <a:t>Your son/daughter is in </a:t>
            </a:r>
            <a:r>
              <a:rPr lang="en-US" sz="2400" b="1">
                <a:cs typeface="Arial" pitchFamily="34" charset="0"/>
              </a:rPr>
              <a:t>safe hands</a:t>
            </a:r>
            <a:r>
              <a:rPr lang="en-US" sz="2400">
                <a:cs typeface="Arial" pitchFamily="34" charset="0"/>
              </a:rPr>
              <a:t>.</a:t>
            </a: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89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1FE4-38B1-1A84-6251-4A5BDF5D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320674"/>
            <a:ext cx="7210333" cy="2058542"/>
          </a:xfrm>
        </p:spPr>
        <p:txBody>
          <a:bodyPr/>
          <a:lstStyle/>
          <a:p>
            <a:pPr algn="ctr"/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</a:rPr>
              <a:t>Our School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99DA-ACAA-A3C4-9B43-C2B5486F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en-GB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GB"/>
          </a:p>
          <a:p>
            <a:pPr lvl="1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970A2-A062-4103-86A4-376738B50705}"/>
              </a:ext>
            </a:extLst>
          </p:cNvPr>
          <p:cNvSpPr txBox="1"/>
          <p:nvPr/>
        </p:nvSpPr>
        <p:spPr>
          <a:xfrm>
            <a:off x="843380" y="1825626"/>
            <a:ext cx="699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C9E6A-96AB-489B-A2B1-25B6CE6BAF1F}"/>
              </a:ext>
            </a:extLst>
          </p:cNvPr>
          <p:cNvSpPr txBox="1"/>
          <p:nvPr/>
        </p:nvSpPr>
        <p:spPr>
          <a:xfrm>
            <a:off x="941033" y="1825624"/>
            <a:ext cx="76525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Father God,</a:t>
            </a:r>
          </a:p>
          <a:p>
            <a:endParaRPr lang="en-GB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Teach us to respect the </a:t>
            </a:r>
            <a:r>
              <a:rPr lang="en-GB" sz="2400" b="1">
                <a:latin typeface="Verdana" panose="020B0604030504040204" pitchFamily="34" charset="0"/>
                <a:ea typeface="Verdana" panose="020B0604030504040204" pitchFamily="34" charset="0"/>
              </a:rPr>
              <a:t>dignity</a:t>
            </a: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of each other,</a:t>
            </a:r>
          </a:p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So that we can be a </a:t>
            </a:r>
            <a:r>
              <a:rPr lang="en-GB" sz="2400" b="1">
                <a:latin typeface="Verdana" panose="020B0604030504040204" pitchFamily="34" charset="0"/>
                <a:ea typeface="Verdana" panose="020B0604030504040204" pitchFamily="34" charset="0"/>
              </a:rPr>
              <a:t>community</a:t>
            </a: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where all are valued and feel they belong.</a:t>
            </a:r>
          </a:p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As we learn together, so help us to grow in </a:t>
            </a:r>
            <a:r>
              <a:rPr lang="en-GB" sz="2400" b="1">
                <a:latin typeface="Verdana" panose="020B0604030504040204" pitchFamily="34" charset="0"/>
                <a:ea typeface="Verdana" panose="020B0604030504040204" pitchFamily="34" charset="0"/>
              </a:rPr>
              <a:t>wisdom</a:t>
            </a: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So that we may bring </a:t>
            </a:r>
            <a:r>
              <a:rPr lang="en-GB" sz="2400" b="1">
                <a:latin typeface="Verdana" panose="020B0604030504040204" pitchFamily="34" charset="0"/>
                <a:ea typeface="Verdana" panose="020B0604030504040204" pitchFamily="34" charset="0"/>
              </a:rPr>
              <a:t>hope</a:t>
            </a: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to the world in which we live.</a:t>
            </a:r>
          </a:p>
          <a:p>
            <a:endParaRPr lang="en-GB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430458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Thank you for your time this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Please feel free to stay behind if you have any questions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1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Sixth Form Staff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1B5E11F-7F06-9926-77BA-572EA7C80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892899"/>
              </p:ext>
            </p:extLst>
          </p:nvPr>
        </p:nvGraphicFramePr>
        <p:xfrm>
          <a:off x="430480" y="2220556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7841005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68126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 Berry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Assistant Headteacher and Head of Sixth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70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Miss Ramos de Carvalho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Sixth Form Learning Mentor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27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 Crossley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6th Form Pastoral Administrator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19215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5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Sixth Form Tutors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33DF5D-ACC6-2AA8-13FD-9C248FAD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7E97A9C5-C408-E58B-EC2C-215CD9FE8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571329"/>
              </p:ext>
            </p:extLst>
          </p:nvPr>
        </p:nvGraphicFramePr>
        <p:xfrm>
          <a:off x="455341" y="2388219"/>
          <a:ext cx="7706177" cy="3599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846">
                  <a:extLst>
                    <a:ext uri="{9D8B030D-6E8A-4147-A177-3AD203B41FA5}">
                      <a16:colId xmlns:a16="http://schemas.microsoft.com/office/drawing/2014/main" val="915029870"/>
                    </a:ext>
                  </a:extLst>
                </a:gridCol>
                <a:gridCol w="3003034">
                  <a:extLst>
                    <a:ext uri="{9D8B030D-6E8A-4147-A177-3AD203B41FA5}">
                      <a16:colId xmlns:a16="http://schemas.microsoft.com/office/drawing/2014/main" val="555271305"/>
                    </a:ext>
                  </a:extLst>
                </a:gridCol>
                <a:gridCol w="3707297">
                  <a:extLst>
                    <a:ext uri="{9D8B030D-6E8A-4147-A177-3AD203B41FA5}">
                      <a16:colId xmlns:a16="http://schemas.microsoft.com/office/drawing/2014/main" val="320682664"/>
                    </a:ext>
                  </a:extLst>
                </a:gridCol>
              </a:tblGrid>
              <a:tr h="479269"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Verdana"/>
                          <a:ea typeface="Verdana"/>
                        </a:rPr>
                        <a:t>Year 12  </a:t>
                      </a:r>
                      <a:endParaRPr lang="en-GB" sz="1500" dirty="0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121807" marR="121807" marT="60903" marB="60903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7" marR="121807" marT="60903" marB="60903"/>
                </a:tc>
                <a:extLst>
                  <a:ext uri="{0D108BD9-81ED-4DB2-BD59-A6C34878D82A}">
                    <a16:rowId xmlns:a16="http://schemas.microsoft.com/office/drawing/2014/main" val="1337691223"/>
                  </a:ext>
                </a:extLst>
              </a:tr>
              <a:tr h="79900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12B </a:t>
                      </a: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</a:rPr>
                        <a:t>Miss N Raynor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  <a:hlinkClick r:id="rId3"/>
                        </a:rPr>
                        <a:t>nraynor@holytrinitycrawley.org.uk</a:t>
                      </a:r>
                      <a:endParaRPr lang="en-GB" sz="15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7355051"/>
                  </a:ext>
                </a:extLst>
              </a:tr>
              <a:tr h="79900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12C </a:t>
                      </a: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</a:rPr>
                        <a:t>Mrs C Dean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</a:rPr>
                        <a:t>Mrs Froy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  <a:hlinkClick r:id="rId4"/>
                        </a:rPr>
                        <a:t>cdean@holytrinitycrawley.org.uk</a:t>
                      </a:r>
                      <a:endParaRPr lang="en-GB" sz="15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  <a:hlinkClick r:id="rId5"/>
                        </a:rPr>
                        <a:t>jfroy@holytrinitycrawley.org.uk</a:t>
                      </a:r>
                      <a:endParaRPr lang="en-GB" sz="15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5929594"/>
                  </a:ext>
                </a:extLst>
              </a:tr>
              <a:tr h="26633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12D </a:t>
                      </a: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</a:rPr>
                        <a:t>Ms Moore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  <a:hlinkClick r:id="rId6"/>
                        </a:rPr>
                        <a:t>fmoore@holytrinitycrawley.org.uk</a:t>
                      </a:r>
                      <a:endParaRPr lang="en-GB" sz="15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734136"/>
                  </a:ext>
                </a:extLst>
              </a:tr>
              <a:tr h="53266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12W </a:t>
                      </a: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</a:rPr>
                        <a:t>Mrs K Jordan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  <a:hlinkClick r:id="rId7"/>
                        </a:rPr>
                        <a:t>kjordan@holytrinitycrawley.org.uk</a:t>
                      </a:r>
                      <a:endParaRPr lang="en-GB" sz="15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9611230"/>
                  </a:ext>
                </a:extLst>
              </a:tr>
              <a:tr h="53266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12Y </a:t>
                      </a: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</a:rPr>
                        <a:t>Mr K </a:t>
                      </a:r>
                      <a:r>
                        <a:rPr lang="en-GB" sz="1500" dirty="0" err="1">
                          <a:effectLst/>
                          <a:latin typeface="Verdana"/>
                          <a:ea typeface="Verdana"/>
                          <a:cs typeface="Times New Roman"/>
                        </a:rPr>
                        <a:t>Vaghadia</a:t>
                      </a: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</a:rPr>
                        <a:t> </a:t>
                      </a: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/>
                          <a:ea typeface="Verdana"/>
                          <a:cs typeface="Times New Roman"/>
                          <a:hlinkClick r:id="rId8"/>
                        </a:rPr>
                        <a:t>kvaghadia@holytrinitycrawley.org.uk</a:t>
                      </a:r>
                      <a:endParaRPr lang="en-GB" sz="15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58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03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Results/destinations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 vert="horz" lIns="91440" tIns="45720" rIns="91440" bIns="4572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 sz="3400" dirty="0">
                <a:latin typeface="Verdana"/>
                <a:ea typeface="Verdana"/>
                <a:cs typeface="Arial"/>
              </a:rPr>
              <a:t>Top achievers include:</a:t>
            </a:r>
          </a:p>
          <a:p>
            <a:pPr marL="0" indent="0">
              <a:buNone/>
            </a:pPr>
            <a:endParaRPr lang="en-GB" sz="3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en-GB" sz="3400" dirty="0">
                <a:latin typeface="Verdana"/>
                <a:ea typeface="Verdana"/>
                <a:cs typeface="Arial"/>
              </a:rPr>
              <a:t>Jane Booth, A*,A,A, Cambridge to Study Archaeology </a:t>
            </a:r>
          </a:p>
          <a:p>
            <a:r>
              <a:rPr lang="en-GB" sz="3400" dirty="0">
                <a:latin typeface="Verdana"/>
                <a:ea typeface="Verdana"/>
                <a:cs typeface="Arial"/>
              </a:rPr>
              <a:t>Holly Smith, A*A, Distinction, A, University of Portsmouth to study Geography</a:t>
            </a:r>
          </a:p>
          <a:p>
            <a:r>
              <a:rPr lang="en-GB" sz="3400" dirty="0">
                <a:latin typeface="Verdana"/>
                <a:ea typeface="Verdana"/>
                <a:cs typeface="Arial"/>
              </a:rPr>
              <a:t>Peter Kennedy, A, B, B* and B to study Sport and Exercise Sciences</a:t>
            </a:r>
          </a:p>
          <a:p>
            <a:r>
              <a:rPr lang="en-GB" sz="3400" dirty="0">
                <a:latin typeface="Verdana"/>
                <a:ea typeface="Verdana"/>
                <a:cs typeface="Arial"/>
              </a:rPr>
              <a:t>Laila Welling Performing Arts Extended Diploma D*D*D, University of Chichester Musical Theatre (Music)</a:t>
            </a:r>
          </a:p>
          <a:p>
            <a:pPr marL="0" indent="0">
              <a:buNone/>
            </a:pPr>
            <a:endParaRPr lang="en-GB" sz="3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3400" dirty="0">
                <a:latin typeface="Verdana"/>
                <a:ea typeface="Verdana"/>
                <a:cs typeface="Arial"/>
              </a:rPr>
              <a:t>Approximately 80% placed with their first choice offer </a:t>
            </a:r>
            <a:endParaRPr lang="en-US" sz="3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"/>
                <a:ea typeface="Verdana"/>
                <a:cs typeface="Arial"/>
              </a:rPr>
              <a:t>We are proud of </a:t>
            </a:r>
            <a:r>
              <a:rPr lang="en-US" b="1" dirty="0">
                <a:latin typeface="Verdana"/>
                <a:ea typeface="Verdana"/>
                <a:cs typeface="Arial"/>
              </a:rPr>
              <a:t>all</a:t>
            </a:r>
            <a:r>
              <a:rPr lang="en-US" dirty="0">
                <a:latin typeface="Verdana"/>
                <a:ea typeface="Verdana"/>
                <a:cs typeface="Arial"/>
              </a:rPr>
              <a:t> of our students for what they achieved last year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What Sixth Form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cs typeface="Arial" pitchFamily="34" charset="0"/>
              </a:rPr>
              <a:t>Timings of the day:</a:t>
            </a:r>
          </a:p>
          <a:p>
            <a:pPr marL="0" indent="0">
              <a:buNone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>
                <a:cs typeface="Arial" pitchFamily="34" charset="0"/>
              </a:rPr>
              <a:t>All students are expected to be in for </a:t>
            </a:r>
            <a:r>
              <a:rPr lang="en-US" b="1">
                <a:cs typeface="Arial" pitchFamily="34" charset="0"/>
              </a:rPr>
              <a:t>8.45</a:t>
            </a:r>
            <a:r>
              <a:rPr lang="en-US">
                <a:cs typeface="Arial" pitchFamily="34" charset="0"/>
              </a:rPr>
              <a:t> </a:t>
            </a:r>
            <a:r>
              <a:rPr lang="en-US" b="1">
                <a:cs typeface="Arial" pitchFamily="34" charset="0"/>
              </a:rPr>
              <a:t>each day</a:t>
            </a:r>
            <a:r>
              <a:rPr lang="en-US"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There is an assembly on a Friday , and tutor time the remainder of the week.</a:t>
            </a:r>
          </a:p>
          <a:p>
            <a:pPr marL="0" indent="0">
              <a:buNone/>
            </a:pPr>
            <a:endParaRPr lang="en-US">
              <a:cs typeface="Arial" pitchFamily="34" charset="0"/>
            </a:endParaRPr>
          </a:p>
          <a:p>
            <a:pPr marL="0" indent="0">
              <a:buNone/>
            </a:pPr>
            <a:r>
              <a:rPr lang="en-US" u="sng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Tutor time is extremely important.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5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What Sixth Form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Up until half term students remain on site up until break</a:t>
            </a:r>
          </a:p>
          <a:p>
            <a:pPr marL="0" indent="0">
              <a:buNone/>
            </a:pPr>
            <a:endParaRPr lang="en-US" sz="240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After this Students are permitted to leave site during the day, and may leave after their last lesson.</a:t>
            </a:r>
          </a:p>
          <a:p>
            <a:pPr marL="0" indent="0">
              <a:buNone/>
            </a:pPr>
            <a:endParaRPr lang="en-US" sz="2400" u="sng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However, they should ensure they return to sc</a:t>
            </a:r>
            <a:r>
              <a:rPr lang="en-US" sz="2400">
                <a:cs typeface="Arial" pitchFamily="34" charset="0"/>
              </a:rPr>
              <a:t>hool/lessons on time.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>
                <a:cs typeface="Arial" pitchFamily="34" charset="0"/>
              </a:rPr>
              <a:t>This is a privilege not a right – students with poor attendance, punctuality, </a:t>
            </a:r>
            <a:r>
              <a:rPr lang="en-US" sz="2400" err="1">
                <a:cs typeface="Arial" pitchFamily="34" charset="0"/>
              </a:rPr>
              <a:t>behaviour</a:t>
            </a:r>
            <a:r>
              <a:rPr lang="en-US" sz="2400">
                <a:cs typeface="Arial" pitchFamily="34" charset="0"/>
              </a:rPr>
              <a:t> or progress can expect to remain on site for longer.</a:t>
            </a: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Students are also welcome to work on site in between lessons.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4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What Sixth Form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Each student does 3-4 subjects.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3 is a minimum.</a:t>
            </a:r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Each subject has 9 lessons a fortnight, so a student should have approximately 13/14 lessons out of 25 a week.</a:t>
            </a:r>
          </a:p>
          <a:p>
            <a:pPr marL="0" indent="0">
              <a:buNone/>
            </a:pPr>
            <a:endParaRPr lang="en-US" sz="240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Students without a 4 in English Language or </a:t>
            </a:r>
            <a:r>
              <a:rPr lang="en-US" sz="2400" dirty="0" err="1">
                <a:latin typeface="Verdana"/>
                <a:ea typeface="Verdana"/>
                <a:cs typeface="Arial"/>
              </a:rPr>
              <a:t>Maths</a:t>
            </a:r>
            <a:r>
              <a:rPr lang="en-US" sz="2400" dirty="0">
                <a:latin typeface="Verdana"/>
                <a:ea typeface="Verdana"/>
                <a:cs typeface="Arial"/>
              </a:rPr>
              <a:t> will </a:t>
            </a:r>
            <a:r>
              <a:rPr lang="en-US" sz="2400" dirty="0" err="1">
                <a:latin typeface="Verdana"/>
                <a:ea typeface="Verdana"/>
                <a:cs typeface="Arial"/>
              </a:rPr>
              <a:t>resit</a:t>
            </a:r>
            <a:r>
              <a:rPr lang="en-US" sz="2400" dirty="0">
                <a:latin typeface="Verdana"/>
                <a:ea typeface="Verdana"/>
                <a:cs typeface="Arial"/>
              </a:rPr>
              <a:t> this.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48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7E9E331E4845B82364C7062AF3F4" ma:contentTypeVersion="13" ma:contentTypeDescription="Create a new document." ma:contentTypeScope="" ma:versionID="684f6673281eeb5d6020a78126201f2d">
  <xsd:schema xmlns:xsd="http://www.w3.org/2001/XMLSchema" xmlns:xs="http://www.w3.org/2001/XMLSchema" xmlns:p="http://schemas.microsoft.com/office/2006/metadata/properties" xmlns:ns3="04837e43-8236-471b-9015-9e97cf3be50b" xmlns:ns4="1f19dec4-5984-43c4-8632-753dffe40390" targetNamespace="http://schemas.microsoft.com/office/2006/metadata/properties" ma:root="true" ma:fieldsID="4273955795bae4eb8b9524f5f1b2ddad" ns3:_="" ns4:_="">
    <xsd:import namespace="04837e43-8236-471b-9015-9e97cf3be50b"/>
    <xsd:import namespace="1f19dec4-5984-43c4-8632-753dffe403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37e43-8236-471b-9015-9e97cf3be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9dec4-5984-43c4-8632-753dffe403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98D35-AD82-47FB-97E4-C164C640D54C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408165-A3F3-4981-9830-B7EE3346FD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31C441-5E3D-4171-A2BA-88BF2A48EB2C}">
  <ds:schemaRefs>
    <ds:schemaRef ds:uri="04837e43-8236-471b-9015-9e97cf3be50b"/>
    <ds:schemaRef ds:uri="1f19dec4-5984-43c4-8632-753dffe40390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Application>Microsoft Office PowerPoint</Application>
  <PresentationFormat>On-screen Show (4:3)</PresentationFormat>
  <Slides>36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Flow</vt:lpstr>
      <vt:lpstr>Office Theme</vt:lpstr>
      <vt:lpstr>Year 12 Parent Information Event</vt:lpstr>
      <vt:lpstr>    Welcome to the Year 12 Parent  Information Event </vt:lpstr>
      <vt:lpstr>Why are we here?</vt:lpstr>
      <vt:lpstr>Sixth Form Staff</vt:lpstr>
      <vt:lpstr>Sixth Form Tutors</vt:lpstr>
      <vt:lpstr>Results/destinations</vt:lpstr>
      <vt:lpstr>What Sixth Form looks like</vt:lpstr>
      <vt:lpstr>What Sixth Form looks like</vt:lpstr>
      <vt:lpstr>What Sixth Form looks like</vt:lpstr>
      <vt:lpstr>GCSE Maths and English resits</vt:lpstr>
      <vt:lpstr>Level 2 Pathway</vt:lpstr>
      <vt:lpstr>Level 2 Pathway</vt:lpstr>
      <vt:lpstr>REACH</vt:lpstr>
      <vt:lpstr>Exams</vt:lpstr>
      <vt:lpstr>Coursework</vt:lpstr>
      <vt:lpstr>LEAP FROM GCSE TO SIXTH FORM</vt:lpstr>
      <vt:lpstr>Differences between Year 11/12</vt:lpstr>
      <vt:lpstr>Differences between Year 11/12</vt:lpstr>
      <vt:lpstr>Sixth Form Expectations</vt:lpstr>
      <vt:lpstr>Dates for your diary</vt:lpstr>
      <vt:lpstr>Pathways &amp; Work Experience </vt:lpstr>
      <vt:lpstr>6th form RPE days </vt:lpstr>
      <vt:lpstr>6th form RPE days – what can you expect? </vt:lpstr>
      <vt:lpstr>6th form RPE days – what can you expect? </vt:lpstr>
      <vt:lpstr>PPEs</vt:lpstr>
      <vt:lpstr>Assessment - Progress Reports</vt:lpstr>
      <vt:lpstr>Parents’ Evening</vt:lpstr>
      <vt:lpstr>What you can do to support</vt:lpstr>
      <vt:lpstr>Attendance/punctuality</vt:lpstr>
      <vt:lpstr>Part-time jobs/Driving lessons</vt:lpstr>
      <vt:lpstr>Part-time jobs/Driving lessons</vt:lpstr>
      <vt:lpstr>“Next Steps” </vt:lpstr>
      <vt:lpstr>PowerPoint Presentation</vt:lpstr>
      <vt:lpstr>In summary</vt:lpstr>
      <vt:lpstr> Our School Prayer</vt:lpstr>
      <vt:lpstr>Thank you for your time this evening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</dc:creator>
  <cp:revision>25</cp:revision>
  <cp:lastPrinted>2016-09-04T14:17:50Z</cp:lastPrinted>
  <dcterms:created xsi:type="dcterms:W3CDTF">2016-06-04T13:22:15Z</dcterms:created>
  <dcterms:modified xsi:type="dcterms:W3CDTF">2023-09-25T14:36:14Z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0x0101002E2B7E9E331E4845B82364C7062AF3F4</vt:lpwstr>
  </property>
</Properties>
</file>