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sldIdLst>
    <p:sldId id="268" r:id="rId5"/>
    <p:sldId id="260" r:id="rId6"/>
    <p:sldId id="258" r:id="rId7"/>
    <p:sldId id="259" r:id="rId8"/>
    <p:sldId id="25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E1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E0E053-BD36-8F7D-CF5F-570388969A64}" v="10" dt="2025-06-26T10:00:40.21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702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596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587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990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93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564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7/29/2025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540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7/29/2025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951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7/29/2025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102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853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7/29/2025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73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A6E1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7/29/2025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03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lison.com/course/fundamentals-of-health-and-social-car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2D62DE05-7DEA-0B23-70B0-ADC386F25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93654-5914-C750-7A47-FEA3ED6DD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094" y="1086893"/>
            <a:ext cx="4416726" cy="122626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6600" dirty="0"/>
              <a:t>Welcome to Health and Social Care</a:t>
            </a:r>
          </a:p>
        </p:txBody>
      </p:sp>
      <p:pic>
        <p:nvPicPr>
          <p:cNvPr id="5" name="Picture 4" descr="Early Years Practitioner | Advice &amp; Career Guidance">
            <a:extLst>
              <a:ext uri="{FF2B5EF4-FFF2-40B4-BE49-F238E27FC236}">
                <a16:creationId xmlns:a16="http://schemas.microsoft.com/office/drawing/2014/main" id="{2683323F-55D6-C513-9C90-76FBBC08104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26982" b="-1"/>
          <a:stretch>
            <a:fillRect/>
          </a:stretch>
        </p:blipFill>
        <p:spPr>
          <a:xfrm>
            <a:off x="6418053" y="10"/>
            <a:ext cx="5773947" cy="3400290"/>
          </a:xfrm>
          <a:prstGeom prst="rect">
            <a:avLst/>
          </a:prstGeom>
        </p:spPr>
      </p:pic>
      <p:pic>
        <p:nvPicPr>
          <p:cNvPr id="4" name="Picture 3" descr="Why Choose a Health and Social Care Course? | learndirect">
            <a:extLst>
              <a:ext uri="{FF2B5EF4-FFF2-40B4-BE49-F238E27FC236}">
                <a16:creationId xmlns:a16="http://schemas.microsoft.com/office/drawing/2014/main" id="{7A16E063-921F-13D8-D685-4450109AE60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5196" r="-2" b="-2"/>
          <a:stretch>
            <a:fillRect/>
          </a:stretch>
        </p:blipFill>
        <p:spPr>
          <a:xfrm>
            <a:off x="6418053" y="3453740"/>
            <a:ext cx="5773947" cy="3404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5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EE3CC-3530-8F87-E877-5EDBBF355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9972" y="579532"/>
            <a:ext cx="10653578" cy="1132258"/>
          </a:xfrm>
        </p:spPr>
        <p:txBody>
          <a:bodyPr/>
          <a:lstStyle/>
          <a:p>
            <a:r>
              <a:rPr lang="en-US" u="sng"/>
              <a:t>Bridging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5FAC47-BAEC-A7E3-6EA0-B9E5C8EFA8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296" y="1550776"/>
            <a:ext cx="11333200" cy="50366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  <a:hlinkClick r:id="rId2"/>
              </a:rPr>
              <a:t>https://alison.com/course/fundamentals-of-health-and-social-care</a:t>
            </a:r>
            <a:r>
              <a:rPr lang="en-US" dirty="0">
                <a:ea typeface="+mn-lt"/>
                <a:cs typeface="+mn-lt"/>
              </a:rPr>
              <a:t> </a:t>
            </a:r>
          </a:p>
          <a:p>
            <a:pPr marL="0" indent="0">
              <a:buNone/>
            </a:pPr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You will need to log in using your school email address/create an account through </a:t>
            </a:r>
            <a:r>
              <a:rPr lang="en-US" dirty="0" err="1">
                <a:ea typeface="+mn-lt"/>
                <a:cs typeface="+mn-lt"/>
              </a:rPr>
              <a:t>microsoft</a:t>
            </a:r>
            <a:endParaRPr lang="en-US" dirty="0">
              <a:ea typeface="+mn-lt"/>
              <a:cs typeface="+mn-lt"/>
            </a:endParaRPr>
          </a:p>
          <a:p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It should take you 4-5 hours – you could do 1 hour a week over the summer holidays – it will save your progress</a:t>
            </a:r>
          </a:p>
          <a:p>
            <a:endParaRPr lang="en-US">
              <a:ea typeface="+mn-lt"/>
              <a:cs typeface="+mn-lt"/>
            </a:endParaRPr>
          </a:p>
          <a:p>
            <a:r>
              <a:rPr lang="en-US" dirty="0">
                <a:ea typeface="+mn-lt"/>
                <a:cs typeface="+mn-lt"/>
              </a:rPr>
              <a:t>You need to arrive in September with your certificate – either printed or downloaded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2106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6C97193-0E16-6E6D-AD97-72EFED5DA875}"/>
              </a:ext>
            </a:extLst>
          </p:cNvPr>
          <p:cNvSpPr txBox="1"/>
          <p:nvPr/>
        </p:nvSpPr>
        <p:spPr>
          <a:xfrm>
            <a:off x="130313" y="97183"/>
            <a:ext cx="11931373" cy="704808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✅ This course is for you if...</a:t>
            </a:r>
          </a:p>
          <a:p>
            <a:endParaRPr lang="en-US" sz="3200">
              <a:solidFill>
                <a:srgbClr val="424242"/>
              </a:solidFill>
              <a:latin typeface="Calibri"/>
              <a:ea typeface="Calibri"/>
              <a:cs typeface="Calibri"/>
            </a:endParaRP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are considering a career in health, social care, or early years.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You’re prepared to meet strict deadlines and manage your time effectively.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enjoy written coursework and can express your ideas clearly through written work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 </a:t>
            </a:r>
            <a:r>
              <a:rPr lang="en-US" sz="3200">
                <a:solidFill>
                  <a:srgbClr val="424242"/>
                </a:solidFill>
                <a:latin typeface="Calibri"/>
                <a:ea typeface="+mn-lt"/>
                <a:cs typeface="+mn-lt"/>
              </a:rPr>
              <a:t>You prefer subjects that are not just exam based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You’re interested in topics like safeguarding, mental health, public health, and anatomy.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You’re aiming for university, apprenticeships, or employment in the care sector.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You’re self-motivated and can work independently as well as in teams.</a:t>
            </a:r>
          </a:p>
        </p:txBody>
      </p:sp>
    </p:spTree>
    <p:extLst>
      <p:ext uri="{BB962C8B-B14F-4D97-AF65-F5344CB8AC3E}">
        <p14:creationId xmlns:p14="http://schemas.microsoft.com/office/powerpoint/2010/main" val="3780401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B6ED16D-3E6F-0E00-5568-35707D5200FE}"/>
              </a:ext>
            </a:extLst>
          </p:cNvPr>
          <p:cNvSpPr txBox="1"/>
          <p:nvPr/>
        </p:nvSpPr>
        <p:spPr>
          <a:xfrm>
            <a:off x="307009" y="318052"/>
            <a:ext cx="11633200" cy="60016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200" b="1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❌ This course is not for you if...</a:t>
            </a:r>
          </a:p>
          <a:p>
            <a:endParaRPr lang="en-US" sz="3200">
              <a:solidFill>
                <a:srgbClr val="424242"/>
              </a:solidFill>
              <a:latin typeface="Calibri"/>
              <a:ea typeface="Calibri"/>
              <a:cs typeface="Calibri"/>
            </a:endParaRP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struggle with meeting deadlines or managing multiple assignments at once.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dislike written work—this course involves a lot of writing!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prefer subjects that are mostly exam-based with little coursework.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You’re not interested in working with people or discussing sensitive, real-life issues.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find it difficult to stay </a:t>
            </a:r>
            <a:r>
              <a:rPr lang="en-US" sz="3200" err="1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organised</a:t>
            </a: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 or keep up with ongoing assessments.</a:t>
            </a:r>
          </a:p>
          <a:p>
            <a:pPr>
              <a:buFont typeface=""/>
              <a:buChar char="•"/>
            </a:pPr>
            <a:r>
              <a:rPr lang="en-US" sz="3200">
                <a:solidFill>
                  <a:srgbClr val="424242"/>
                </a:solidFill>
                <a:latin typeface="Calibri"/>
                <a:ea typeface="Calibri"/>
                <a:cs typeface="Calibri"/>
              </a:rPr>
              <a:t>You want a subject with minimal reading, writing, or research.</a:t>
            </a:r>
          </a:p>
        </p:txBody>
      </p:sp>
    </p:spTree>
    <p:extLst>
      <p:ext uri="{BB962C8B-B14F-4D97-AF65-F5344CB8AC3E}">
        <p14:creationId xmlns:p14="http://schemas.microsoft.com/office/powerpoint/2010/main" val="2846957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7574BBD-9948-F90C-B2F4-E740D41067E1}"/>
              </a:ext>
            </a:extLst>
          </p:cNvPr>
          <p:cNvSpPr txBox="1"/>
          <p:nvPr/>
        </p:nvSpPr>
        <p:spPr>
          <a:xfrm>
            <a:off x="461319" y="461319"/>
            <a:ext cx="11609172" cy="4760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4900" b="1" u="sng"/>
              <a:t>AAQ Health and Social Care: Level 3</a:t>
            </a:r>
            <a:r>
              <a:rPr lang="en-US" sz="4900"/>
              <a:t>​</a:t>
            </a:r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5502220-8D9D-5F94-309D-170FB3B3FD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247499"/>
              </p:ext>
            </p:extLst>
          </p:nvPr>
        </p:nvGraphicFramePr>
        <p:xfrm>
          <a:off x="453081" y="1575486"/>
          <a:ext cx="11303010" cy="5059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51505">
                  <a:extLst>
                    <a:ext uri="{9D8B030D-6E8A-4147-A177-3AD203B41FA5}">
                      <a16:colId xmlns:a16="http://schemas.microsoft.com/office/drawing/2014/main" val="3959760861"/>
                    </a:ext>
                  </a:extLst>
                </a:gridCol>
                <a:gridCol w="5651505">
                  <a:extLst>
                    <a:ext uri="{9D8B030D-6E8A-4147-A177-3AD203B41FA5}">
                      <a16:colId xmlns:a16="http://schemas.microsoft.com/office/drawing/2014/main" val="750208146"/>
                    </a:ext>
                  </a:extLst>
                </a:gridCol>
              </a:tblGrid>
              <a:tr h="427934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/>
                        </a:rPr>
                        <a:t>YEAR 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alibri"/>
                        </a:rPr>
                        <a:t>YEAR 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7283468"/>
                  </a:ext>
                </a:extLst>
              </a:tr>
              <a:tr h="11771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F090 - Principles of Health and Social Care – EXAM (January 2026)</a:t>
                      </a:r>
                      <a:endParaRPr lang="en-US" sz="2800" b="0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FF0000"/>
                          </a:solidFill>
                          <a:latin typeface="Calibri"/>
                        </a:rPr>
                        <a:t>F091 - Anatomy and Physiology for Health and Social Care – EXAM (January 2017)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5575722"/>
                  </a:ext>
                </a:extLst>
              </a:tr>
              <a:tr h="11771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B050"/>
                          </a:solidFill>
                          <a:latin typeface="Calibri"/>
                        </a:rPr>
                        <a:t>F092 - Person-</a:t>
                      </a:r>
                      <a:r>
                        <a:rPr lang="en-US" sz="2800" b="0" i="0" u="none" strike="noStrike" noProof="0" dirty="0" err="1">
                          <a:solidFill>
                            <a:srgbClr val="00B050"/>
                          </a:solidFill>
                          <a:latin typeface="Calibri"/>
                        </a:rPr>
                        <a:t>centred</a:t>
                      </a:r>
                      <a:r>
                        <a:rPr lang="en-US" sz="2800" b="0" i="0" u="none" strike="noStrike" noProof="0" dirty="0">
                          <a:solidFill>
                            <a:srgbClr val="00B050"/>
                          </a:solidFill>
                          <a:latin typeface="Calibri"/>
                        </a:rPr>
                        <a:t> approach to care – COURSEWORK (Due April 2026)</a:t>
                      </a:r>
                      <a:endParaRPr lang="en-US" sz="2800" b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B050"/>
                          </a:solidFill>
                          <a:latin typeface="Calibri"/>
                        </a:rPr>
                        <a:t>F093 - Supporting people with mental health conditions – COURSEWORK (Due April 2027)</a:t>
                      </a:r>
                      <a:endParaRPr lang="en-US" sz="2800" b="0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1490937"/>
                  </a:ext>
                </a:extLst>
              </a:tr>
              <a:tr h="1177143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B050"/>
                          </a:solidFill>
                          <a:latin typeface="Calibri"/>
                        </a:rPr>
                        <a:t>F096 - Supporting people in relation to sexual health, pregnancy and postnatal health – COURSEWORK (Due April 2026)</a:t>
                      </a:r>
                      <a:endParaRPr lang="en-US" sz="2800" b="0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2800" b="0" i="0" u="none" strike="noStrike" noProof="0" dirty="0">
                          <a:solidFill>
                            <a:srgbClr val="00B050"/>
                          </a:solidFill>
                          <a:latin typeface="Calibri"/>
                        </a:rPr>
                        <a:t>F095 - Investigating public health – COURSEWORK (Due April 2027)</a:t>
                      </a:r>
                      <a:endParaRPr lang="en-US" sz="2800" b="0" dirty="0">
                        <a:solidFill>
                          <a:srgbClr val="00B050"/>
                        </a:solidFill>
                        <a:latin typeface="Calibri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55607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1794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031675FD12EA4F91DA9223F3400AD8" ma:contentTypeVersion="39" ma:contentTypeDescription="Create a new document." ma:contentTypeScope="" ma:versionID="9b940df8634e10f7f95accba19233be4">
  <xsd:schema xmlns:xsd="http://www.w3.org/2001/XMLSchema" xmlns:xs="http://www.w3.org/2001/XMLSchema" xmlns:p="http://schemas.microsoft.com/office/2006/metadata/properties" xmlns:ns1="http://schemas.microsoft.com/sharepoint/v3" xmlns:ns2="99b3c7d5-2370-4508-91b6-50cb63f9baab" xmlns:ns3="11da2bf0-ce11-40bc-8e46-71a986b8e803" targetNamespace="http://schemas.microsoft.com/office/2006/metadata/properties" ma:root="true" ma:fieldsID="31b870145bf7c51e0c483a13bf3425d6" ns1:_="" ns2:_="" ns3:_="">
    <xsd:import namespace="http://schemas.microsoft.com/sharepoint/v3"/>
    <xsd:import namespace="99b3c7d5-2370-4508-91b6-50cb63f9baab"/>
    <xsd:import namespace="11da2bf0-ce11-40bc-8e46-71a986b8e80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Location" minOccurs="0"/>
                <xsd:element ref="ns1:PublishingStartDate" minOccurs="0"/>
                <xsd:element ref="ns1:PublishingExpirationDate" minOccurs="0"/>
                <xsd:element ref="ns2:NotebookType" minOccurs="0"/>
                <xsd:element ref="ns2:FolderType" minOccurs="0"/>
                <xsd:element ref="ns2:CultureName" minOccurs="0"/>
                <xsd:element ref="ns2:AppVersion" minOccurs="0"/>
                <xsd:element ref="ns2:TeamsChannelId" minOccurs="0"/>
                <xsd:element ref="ns2:Owner" minOccurs="0"/>
                <xsd:element ref="ns2:Math_Settings" minOccurs="0"/>
                <xsd:element ref="ns2:DefaultSectionNames" minOccurs="0"/>
                <xsd:element ref="ns2:Templates" minOccurs="0"/>
                <xsd:element ref="ns2:Teachers" minOccurs="0"/>
                <xsd:element ref="ns2:Students" minOccurs="0"/>
                <xsd:element ref="ns2:Student_Groups" minOccurs="0"/>
                <xsd:element ref="ns2:Distribution_Groups" minOccurs="0"/>
                <xsd:element ref="ns2:LMS_Mappings" minOccurs="0"/>
                <xsd:element ref="ns2:Invited_Teachers" minOccurs="0"/>
                <xsd:element ref="ns2:Invited_Students" minOccurs="0"/>
                <xsd:element ref="ns2:Self_Registration_Enabled" minOccurs="0"/>
                <xsd:element ref="ns2:Has_Teacher_Only_SectionGroup" minOccurs="0"/>
                <xsd:element ref="ns2:Is_Collaboration_Space_Locked" minOccurs="0"/>
                <xsd:element ref="ns2:IsNotebookLocked" minOccurs="0"/>
                <xsd:element ref="ns2:Teams_Channel_Section_Location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23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24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3c7d5-2370-4508-91b6-50cb63f9ba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6d5d2f2c-9a4c-41a7-ab2f-56dfb70416e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2" nillable="true" ma:displayName="Location" ma:indexed="true" ma:internalName="MediaServiceLocation" ma:readOnly="true">
      <xsd:simpleType>
        <xsd:restriction base="dms:Text"/>
      </xsd:simpleType>
    </xsd:element>
    <xsd:element name="NotebookType" ma:index="25" nillable="true" ma:displayName="Notebook Type" ma:internalName="NotebookType">
      <xsd:simpleType>
        <xsd:restriction base="dms:Text"/>
      </xsd:simpleType>
    </xsd:element>
    <xsd:element name="FolderType" ma:index="26" nillable="true" ma:displayName="Folder Type" ma:internalName="FolderType">
      <xsd:simpleType>
        <xsd:restriction base="dms:Text"/>
      </xsd:simpleType>
    </xsd:element>
    <xsd:element name="CultureName" ma:index="27" nillable="true" ma:displayName="Culture Name" ma:internalName="CultureName">
      <xsd:simpleType>
        <xsd:restriction base="dms:Text"/>
      </xsd:simpleType>
    </xsd:element>
    <xsd:element name="AppVersion" ma:index="28" nillable="true" ma:displayName="App Version" ma:internalName="AppVersion">
      <xsd:simpleType>
        <xsd:restriction base="dms:Text"/>
      </xsd:simpleType>
    </xsd:element>
    <xsd:element name="TeamsChannelId" ma:index="29" nillable="true" ma:displayName="Teams Channel Id" ma:internalName="TeamsChannelId">
      <xsd:simpleType>
        <xsd:restriction base="dms:Text"/>
      </xsd:simpleType>
    </xsd:element>
    <xsd:element name="Owner" ma:index="30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31" nillable="true" ma:displayName="Math Settings" ma:internalName="Math_Settings">
      <xsd:simpleType>
        <xsd:restriction base="dms:Text"/>
      </xsd:simpleType>
    </xsd:element>
    <xsd:element name="DefaultSectionNames" ma:index="32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3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4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5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6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7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8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9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40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41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42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3" nillable="true" ma:displayName="Is Collaboration Space Locked" ma:internalName="Is_Collaboration_Space_Locked">
      <xsd:simpleType>
        <xsd:restriction base="dms:Boolean"/>
      </xsd:simpleType>
    </xsd:element>
    <xsd:element name="IsNotebookLocked" ma:index="44" nillable="true" ma:displayName="Is Notebook Locked" ma:internalName="IsNotebookLocked">
      <xsd:simpleType>
        <xsd:restriction base="dms:Boolean"/>
      </xsd:simpleType>
    </xsd:element>
    <xsd:element name="Teams_Channel_Section_Location" ma:index="45" nillable="true" ma:displayName="Teams Channel Section Location" ma:internalName="Teams_Channel_Section_Location">
      <xsd:simpleType>
        <xsd:restriction base="dms:Text"/>
      </xsd:simpleType>
    </xsd:element>
    <xsd:element name="MediaServiceSearchProperties" ma:index="4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47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da2bf0-ce11-40bc-8e46-71a986b8e803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1c06c1b4-644c-4d6d-856e-b16a912fdf0d}" ma:internalName="TaxCatchAll" ma:showField="CatchAllData" ma:web="11da2bf0-ce11-40bc-8e46-71a986b8e80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1da2bf0-ce11-40bc-8e46-71a986b8e803" xsi:nil="true"/>
    <lcf76f155ced4ddcb4097134ff3c332f xmlns="99b3c7d5-2370-4508-91b6-50cb63f9baab">
      <Terms xmlns="http://schemas.microsoft.com/office/infopath/2007/PartnerControls"/>
    </lcf76f155ced4ddcb4097134ff3c332f>
    <AppVersion xmlns="99b3c7d5-2370-4508-91b6-50cb63f9baab" xsi:nil="true"/>
    <TeamsChannelId xmlns="99b3c7d5-2370-4508-91b6-50cb63f9baab" xsi:nil="true"/>
    <FolderType xmlns="99b3c7d5-2370-4508-91b6-50cb63f9baab" xsi:nil="true"/>
    <LMS_Mappings xmlns="99b3c7d5-2370-4508-91b6-50cb63f9baab" xsi:nil="true"/>
    <Templates xmlns="99b3c7d5-2370-4508-91b6-50cb63f9baab" xsi:nil="true"/>
    <NotebookType xmlns="99b3c7d5-2370-4508-91b6-50cb63f9baab" xsi:nil="true"/>
    <Teachers xmlns="99b3c7d5-2370-4508-91b6-50cb63f9baab">
      <UserInfo>
        <DisplayName/>
        <AccountId xsi:nil="true"/>
        <AccountType/>
      </UserInfo>
    </Teachers>
    <Invited_Teachers xmlns="99b3c7d5-2370-4508-91b6-50cb63f9baab" xsi:nil="true"/>
    <IsNotebookLocked xmlns="99b3c7d5-2370-4508-91b6-50cb63f9baab" xsi:nil="true"/>
    <DefaultSectionNames xmlns="99b3c7d5-2370-4508-91b6-50cb63f9baab" xsi:nil="true"/>
    <Owner xmlns="99b3c7d5-2370-4508-91b6-50cb63f9baab">
      <UserInfo>
        <DisplayName/>
        <AccountId xsi:nil="true"/>
        <AccountType/>
      </UserInfo>
    </Owner>
    <Invited_Students xmlns="99b3c7d5-2370-4508-91b6-50cb63f9baab" xsi:nil="true"/>
    <PublishingExpirationDate xmlns="http://schemas.microsoft.com/sharepoint/v3" xsi:nil="true"/>
    <Is_Collaboration_Space_Locked xmlns="99b3c7d5-2370-4508-91b6-50cb63f9baab" xsi:nil="true"/>
    <Teams_Channel_Section_Location xmlns="99b3c7d5-2370-4508-91b6-50cb63f9baab" xsi:nil="true"/>
    <PublishingStartDate xmlns="http://schemas.microsoft.com/sharepoint/v3" xsi:nil="true"/>
    <CultureName xmlns="99b3c7d5-2370-4508-91b6-50cb63f9baab" xsi:nil="true"/>
    <Students xmlns="99b3c7d5-2370-4508-91b6-50cb63f9baab">
      <UserInfo>
        <DisplayName/>
        <AccountId xsi:nil="true"/>
        <AccountType/>
      </UserInfo>
    </Students>
    <Student_Groups xmlns="99b3c7d5-2370-4508-91b6-50cb63f9baab">
      <UserInfo>
        <DisplayName/>
        <AccountId xsi:nil="true"/>
        <AccountType/>
      </UserInfo>
    </Student_Groups>
    <Math_Settings xmlns="99b3c7d5-2370-4508-91b6-50cb63f9baab" xsi:nil="true"/>
    <Self_Registration_Enabled xmlns="99b3c7d5-2370-4508-91b6-50cb63f9baab" xsi:nil="true"/>
    <Has_Teacher_Only_SectionGroup xmlns="99b3c7d5-2370-4508-91b6-50cb63f9baab" xsi:nil="true"/>
    <Distribution_Groups xmlns="99b3c7d5-2370-4508-91b6-50cb63f9baa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BD7C7B6-E1BE-4D81-99A1-4942445304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9b3c7d5-2370-4508-91b6-50cb63f9baab"/>
    <ds:schemaRef ds:uri="11da2bf0-ce11-40bc-8e46-71a986b8e80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94B889-3B91-45A2-997D-F281D4CA172B}">
  <ds:schemaRefs>
    <ds:schemaRef ds:uri="10d13d37-50a6-4bf7-b9cc-61cb94f4495c"/>
    <ds:schemaRef ds:uri="b7185146-265d-448e-a8ca-1c098f8e082e"/>
    <ds:schemaRef ds:uri="http://schemas.microsoft.com/office/2006/metadata/properties"/>
    <ds:schemaRef ds:uri="http://schemas.microsoft.com/office/infopath/2007/PartnerControls"/>
    <ds:schemaRef ds:uri="11da2bf0-ce11-40bc-8e46-71a986b8e803"/>
    <ds:schemaRef ds:uri="99b3c7d5-2370-4508-91b6-50cb63f9baab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A19F1E68-45E9-4EA5-8AB3-31E3627C0EC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5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VanillaVTI</vt:lpstr>
      <vt:lpstr>PowerPoint Presentation</vt:lpstr>
      <vt:lpstr>Bridging Work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revision>198</cp:revision>
  <dcterms:created xsi:type="dcterms:W3CDTF">2025-06-18T09:22:53Z</dcterms:created>
  <dcterms:modified xsi:type="dcterms:W3CDTF">2025-07-29T16:04:23Z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0x01010020031675FD12EA4F91DA9223F3400AD8</vt:lpwstr>
  </property>
  <property fmtid="{D5CDD505-2E9C-101B-9397-08002B2CF9AE}" pid="3" name="MediaServiceImageTags">
    <vt:lpwstr/>
  </property>
</Properties>
</file>